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tags/tag6.xml" ContentType="application/vnd.openxmlformats-officedocument.presentationml.tags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tags/tag7.xml" ContentType="application/vnd.openxmlformats-officedocument.presentationml.tags+xml"/>
  <Override PartName="/ppt/notesSlides/notesSlide49.xml" ContentType="application/vnd.openxmlformats-officedocument.presentationml.notesSlide+xml"/>
  <Override PartName="/ppt/tags/tag8.xml" ContentType="application/vnd.openxmlformats-officedocument.presentationml.tags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1"/>
  </p:notesMasterIdLst>
  <p:sldIdLst>
    <p:sldId id="2142" r:id="rId2"/>
    <p:sldId id="2143" r:id="rId3"/>
    <p:sldId id="272" r:id="rId4"/>
    <p:sldId id="2059" r:id="rId5"/>
    <p:sldId id="2060" r:id="rId6"/>
    <p:sldId id="2061" r:id="rId7"/>
    <p:sldId id="2144" r:id="rId8"/>
    <p:sldId id="2145" r:id="rId9"/>
    <p:sldId id="2070" r:id="rId10"/>
    <p:sldId id="2146" r:id="rId11"/>
    <p:sldId id="2062" r:id="rId12"/>
    <p:sldId id="2065" r:id="rId13"/>
    <p:sldId id="2063" r:id="rId14"/>
    <p:sldId id="2067" r:id="rId15"/>
    <p:sldId id="2058" r:id="rId16"/>
    <p:sldId id="2072" r:id="rId17"/>
    <p:sldId id="2147" r:id="rId18"/>
    <p:sldId id="2148" r:id="rId19"/>
    <p:sldId id="2149" r:id="rId20"/>
    <p:sldId id="2150" r:id="rId21"/>
    <p:sldId id="2064" r:id="rId22"/>
    <p:sldId id="2151" r:id="rId23"/>
    <p:sldId id="2066" r:id="rId24"/>
    <p:sldId id="2152" r:id="rId25"/>
    <p:sldId id="2046" r:id="rId26"/>
    <p:sldId id="2054" r:id="rId27"/>
    <p:sldId id="2078" r:id="rId28"/>
    <p:sldId id="2079" r:id="rId29"/>
    <p:sldId id="2084" r:id="rId30"/>
    <p:sldId id="2075" r:id="rId31"/>
    <p:sldId id="2085" r:id="rId32"/>
    <p:sldId id="2077" r:id="rId33"/>
    <p:sldId id="2076" r:id="rId34"/>
    <p:sldId id="2083" r:id="rId35"/>
    <p:sldId id="2086" r:id="rId36"/>
    <p:sldId id="2113" r:id="rId37"/>
    <p:sldId id="2114" r:id="rId38"/>
    <p:sldId id="2115" r:id="rId39"/>
    <p:sldId id="2117" r:id="rId40"/>
    <p:sldId id="2118" r:id="rId41"/>
    <p:sldId id="2082" r:id="rId42"/>
    <p:sldId id="2081" r:id="rId43"/>
    <p:sldId id="2119" r:id="rId44"/>
    <p:sldId id="2094" r:id="rId45"/>
    <p:sldId id="2095" r:id="rId46"/>
    <p:sldId id="2096" r:id="rId47"/>
    <p:sldId id="2121" r:id="rId48"/>
    <p:sldId id="2097" r:id="rId49"/>
    <p:sldId id="2098" r:id="rId50"/>
    <p:sldId id="2099" r:id="rId51"/>
    <p:sldId id="2100" r:id="rId52"/>
    <p:sldId id="2101" r:id="rId53"/>
    <p:sldId id="2102" r:id="rId54"/>
    <p:sldId id="2103" r:id="rId55"/>
    <p:sldId id="2104" r:id="rId56"/>
    <p:sldId id="2105" r:id="rId57"/>
    <p:sldId id="2106" r:id="rId58"/>
    <p:sldId id="2107" r:id="rId59"/>
    <p:sldId id="2108" r:id="rId60"/>
    <p:sldId id="2109" r:id="rId61"/>
    <p:sldId id="2110" r:id="rId62"/>
    <p:sldId id="2111" r:id="rId63"/>
    <p:sldId id="2112" r:id="rId64"/>
    <p:sldId id="2123" r:id="rId65"/>
    <p:sldId id="2124" r:id="rId66"/>
    <p:sldId id="2068" r:id="rId67"/>
    <p:sldId id="2125" r:id="rId68"/>
    <p:sldId id="2074" r:id="rId69"/>
    <p:sldId id="2126" r:id="rId70"/>
    <p:sldId id="2069" r:id="rId71"/>
    <p:sldId id="2127" r:id="rId72"/>
    <p:sldId id="2128" r:id="rId73"/>
    <p:sldId id="2129" r:id="rId74"/>
    <p:sldId id="2130" r:id="rId75"/>
    <p:sldId id="2131" r:id="rId76"/>
    <p:sldId id="2132" r:id="rId77"/>
    <p:sldId id="2133" r:id="rId78"/>
    <p:sldId id="2134" r:id="rId79"/>
    <p:sldId id="2135" r:id="rId80"/>
    <p:sldId id="2136" r:id="rId81"/>
    <p:sldId id="2137" r:id="rId82"/>
    <p:sldId id="2138" r:id="rId83"/>
    <p:sldId id="2071" r:id="rId84"/>
    <p:sldId id="2116" r:id="rId85"/>
    <p:sldId id="2139" r:id="rId86"/>
    <p:sldId id="2140" r:id="rId87"/>
    <p:sldId id="2073" r:id="rId88"/>
    <p:sldId id="2141" r:id="rId89"/>
    <p:sldId id="2038" r:id="rId9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05" autoAdjust="0"/>
    <p:restoredTop sz="83003" autoAdjust="0"/>
  </p:normalViewPr>
  <p:slideViewPr>
    <p:cSldViewPr snapToGrid="0">
      <p:cViewPr varScale="1">
        <p:scale>
          <a:sx n="71" d="100"/>
          <a:sy n="71" d="100"/>
        </p:scale>
        <p:origin x="11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2803E4-2587-4C0D-A3FE-627880BC8BAE}" type="datetimeFigureOut">
              <a:rPr lang="zh-CN" altLang="en-US" smtClean="0"/>
              <a:t>2021/11/2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09DA80-ADFC-4E44-8B47-C97F4AB8AD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616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5AE00-BCB8-A443-BAA9-A3620A56ABC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6123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955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1384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706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D7E02-CC1A-4672-A6D0-454AE45A4DC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448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46240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6302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4077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61798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366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5AE00-BCB8-A443-BAA9-A3620A56ABC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3493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044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9485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18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5759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5AE00-BCB8-A443-BAA9-A3620A56ABC9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39344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5751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5925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55905">
              <a:lnSpc>
                <a:spcPct val="150000"/>
              </a:lnSpc>
            </a:pP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1034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4254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283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D7E02-CC1A-4672-A6D0-454AE45A4DC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6459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3305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1109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1325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4873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3413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5468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55905">
              <a:lnSpc>
                <a:spcPct val="150000"/>
              </a:lnSpc>
            </a:pP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5925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55905">
              <a:lnSpc>
                <a:spcPct val="150000"/>
              </a:lnSpc>
            </a:pP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1034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55905">
              <a:lnSpc>
                <a:spcPct val="150000"/>
              </a:lnSpc>
            </a:pP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4254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55905">
              <a:lnSpc>
                <a:spcPct val="150000"/>
              </a:lnSpc>
              <a:tabLst>
                <a:tab pos="914400" algn="l"/>
              </a:tabLst>
            </a:pP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330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9132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55905">
              <a:lnSpc>
                <a:spcPct val="150000"/>
              </a:lnSpc>
              <a:tabLst>
                <a:tab pos="914400" algn="l"/>
              </a:tabLst>
            </a:pP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1325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55905">
              <a:lnSpc>
                <a:spcPct val="150000"/>
              </a:lnSpc>
            </a:pP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07989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55905">
              <a:lnSpc>
                <a:spcPct val="150000"/>
              </a:lnSpc>
            </a:pP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5054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55905">
              <a:lnSpc>
                <a:spcPct val="150000"/>
              </a:lnSpc>
            </a:pP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4873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55905">
              <a:lnSpc>
                <a:spcPct val="150000"/>
              </a:lnSpc>
            </a:pP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55905">
              <a:lnSpc>
                <a:spcPct val="150000"/>
              </a:lnSpc>
            </a:pP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55905">
              <a:lnSpc>
                <a:spcPct val="150000"/>
              </a:lnSpc>
            </a:pP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55905">
              <a:lnSpc>
                <a:spcPct val="150000"/>
              </a:lnSpc>
            </a:pP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90710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55905">
              <a:lnSpc>
                <a:spcPct val="150000"/>
              </a:lnSpc>
            </a:pP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55905">
              <a:lnSpc>
                <a:spcPct val="150000"/>
              </a:lnSpc>
            </a:pP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26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55905">
              <a:lnSpc>
                <a:spcPct val="150000"/>
              </a:lnSpc>
            </a:pP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50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55905">
              <a:lnSpc>
                <a:spcPct val="150000"/>
              </a:lnSpc>
            </a:pP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51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55905">
              <a:lnSpc>
                <a:spcPct val="150000"/>
              </a:lnSpc>
            </a:pP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59258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55905">
              <a:lnSpc>
                <a:spcPct val="150000"/>
              </a:lnSpc>
            </a:pP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1034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55905">
              <a:lnSpc>
                <a:spcPct val="150000"/>
              </a:lnSpc>
            </a:pP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4254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55905">
              <a:lnSpc>
                <a:spcPct val="150000"/>
              </a:lnSpc>
            </a:pP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3305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55905">
              <a:lnSpc>
                <a:spcPct val="150000"/>
              </a:lnSpc>
            </a:pP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93167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55905">
              <a:lnSpc>
                <a:spcPct val="150000"/>
              </a:lnSpc>
            </a:pP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4873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55905">
              <a:lnSpc>
                <a:spcPct val="150000"/>
              </a:lnSpc>
            </a:pP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58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55905">
              <a:lnSpc>
                <a:spcPct val="150000"/>
              </a:lnSpc>
            </a:pP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59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08358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55905">
              <a:lnSpc>
                <a:spcPct val="150000"/>
              </a:lnSpc>
            </a:pP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60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55905">
              <a:lnSpc>
                <a:spcPct val="150000"/>
              </a:lnSpc>
            </a:pP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61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55905">
              <a:lnSpc>
                <a:spcPct val="150000"/>
              </a:lnSpc>
            </a:pP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62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55905">
              <a:lnSpc>
                <a:spcPct val="150000"/>
              </a:lnSpc>
            </a:pP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63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5AE00-BCB8-A443-BAA9-A3620A56ABC9}" type="slidenum">
              <a:rPr kumimoji="1" lang="zh-CN" altLang="en-US" smtClean="0"/>
              <a:t>64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349374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65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66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67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68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69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6871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70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90129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72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38763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74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9461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76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77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78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79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77038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80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81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82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83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78470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85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44396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87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622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9DA80-ADFC-4E44-8B47-C97F4AB8ADE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800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079" y="793252"/>
            <a:ext cx="7339921" cy="100525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484C5BA-12D1-4AB8-BBE4-6C44A00828F5}"/>
              </a:ext>
            </a:extLst>
          </p:cNvPr>
          <p:cNvSpPr/>
          <p:nvPr/>
        </p:nvSpPr>
        <p:spPr>
          <a:xfrm>
            <a:off x="0" y="1656295"/>
            <a:ext cx="12192000" cy="2375955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A51C8-696D-467D-8554-E7A444EAE1D1}" type="datetimeFigureOut">
              <a:rPr lang="zh-CN" altLang="en-US" smtClean="0"/>
              <a:t>2021/11/2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20790-E2E5-49A3-8257-B41E53F06E9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965590"/>
            <a:ext cx="9144000" cy="1775791"/>
          </a:xfrm>
        </p:spPr>
        <p:txBody>
          <a:bodyPr anchor="ctr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366419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958054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A51C8-696D-467D-8554-E7A444EAE1D1}" type="datetimeFigureOut">
              <a:rPr lang="zh-CN" altLang="en-US" smtClean="0"/>
              <a:t>2021/11/2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20790-E2E5-49A3-8257-B41E53F06E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184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A51C8-696D-467D-8554-E7A444EAE1D1}" type="datetimeFigureOut">
              <a:rPr lang="zh-CN" altLang="en-US" smtClean="0"/>
              <a:t>2021/11/2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20790-E2E5-49A3-8257-B41E53F06E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46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A51C8-696D-467D-8554-E7A444EAE1D1}" type="datetimeFigureOut">
              <a:rPr lang="zh-CN" altLang="en-US" smtClean="0"/>
              <a:t>2021/11/2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20790-E2E5-49A3-8257-B41E53F06E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1171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A51C8-696D-467D-8554-E7A444EAE1D1}" type="datetimeFigureOut">
              <a:rPr lang="zh-CN" altLang="en-US" smtClean="0"/>
              <a:t>2021/11/2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20790-E2E5-49A3-8257-B41E53F06E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8083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A51C8-696D-467D-8554-E7A444EAE1D1}" type="datetimeFigureOut">
              <a:rPr lang="zh-CN" altLang="en-US" smtClean="0"/>
              <a:t>2021/11/2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20790-E2E5-49A3-8257-B41E53F06E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7826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A51C8-696D-467D-8554-E7A444EAE1D1}" type="datetimeFigureOut">
              <a:rPr lang="zh-CN" altLang="en-US" smtClean="0"/>
              <a:t>2021/11/2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20790-E2E5-49A3-8257-B41E53F06E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2870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/>
          <p:nvPr/>
        </p:nvSpPr>
        <p:spPr>
          <a:xfrm>
            <a:off x="762002" y="6313226"/>
            <a:ext cx="482943" cy="28706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9" tIns="60933" rIns="121869" bIns="60933" rtlCol="0" anchor="ctr"/>
          <a:lstStyle/>
          <a:p>
            <a:pPr algn="ctr"/>
            <a:endParaRPr lang="en-US" sz="1350" dirty="0"/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777979" y="6248775"/>
            <a:ext cx="449442" cy="467448"/>
          </a:xfrm>
          <a:prstGeom prst="rect">
            <a:avLst/>
          </a:prstGeom>
        </p:spPr>
        <p:txBody>
          <a:bodyPr vert="horz" lIns="0" tIns="0" rIns="0" bIns="60933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4FFB07-917D-5348-AE2D-F9A4E0AD1751}" type="slidenum">
              <a:rPr lang="en-US" sz="1350" smtClean="0"/>
              <a:pPr/>
              <a:t>‹#›</a:t>
            </a:fld>
            <a:endParaRPr lang="en-US" sz="1350" dirty="0"/>
          </a:p>
        </p:txBody>
      </p:sp>
      <p:grpSp>
        <p:nvGrpSpPr>
          <p:cNvPr id="2" name="Group 5"/>
          <p:cNvGrpSpPr/>
          <p:nvPr/>
        </p:nvGrpSpPr>
        <p:grpSpPr>
          <a:xfrm>
            <a:off x="463229" y="6309326"/>
            <a:ext cx="298776" cy="294875"/>
            <a:chOff x="4328868" y="5502988"/>
            <a:chExt cx="500307" cy="493774"/>
          </a:xfrm>
        </p:grpSpPr>
        <p:sp>
          <p:nvSpPr>
            <p:cNvPr id="9" name="Freeform 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0" name="Freeform 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Group 9"/>
          <p:cNvGrpSpPr/>
          <p:nvPr/>
        </p:nvGrpSpPr>
        <p:grpSpPr>
          <a:xfrm flipH="1">
            <a:off x="1244945" y="6309326"/>
            <a:ext cx="298776" cy="294875"/>
            <a:chOff x="4328868" y="5502988"/>
            <a:chExt cx="500307" cy="493774"/>
          </a:xfrm>
        </p:grpSpPr>
        <p:sp>
          <p:nvSpPr>
            <p:cNvPr id="12" name="Freeform 1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 dirty="0"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681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93228"/>
            <a:ext cx="10515600" cy="5363122"/>
          </a:xfrm>
        </p:spPr>
        <p:txBody>
          <a:bodyPr/>
          <a:lstStyle>
            <a:lvl1pPr>
              <a:defRPr baseline="0">
                <a:solidFill>
                  <a:srgbClr val="002060"/>
                </a:solidFill>
                <a:latin typeface="Palatino Linotype" panose="02040502050505030304" pitchFamily="18" charset="0"/>
                <a:ea typeface="Microsoft YaHei" charset="-122"/>
                <a:cs typeface="Microsoft YaHei" charset="-122"/>
              </a:defRPr>
            </a:lvl1pPr>
            <a:lvl2pPr>
              <a:defRPr baseline="0">
                <a:solidFill>
                  <a:srgbClr val="002060"/>
                </a:solidFill>
                <a:latin typeface="Palatino Linotype" panose="02040502050505030304" pitchFamily="18" charset="0"/>
                <a:ea typeface="Microsoft YaHei" charset="-122"/>
                <a:cs typeface="Microsoft YaHei" charset="-122"/>
              </a:defRPr>
            </a:lvl2pPr>
            <a:lvl3pPr>
              <a:defRPr baseline="0">
                <a:solidFill>
                  <a:srgbClr val="002060"/>
                </a:solidFill>
                <a:latin typeface="Palatino Linotype" panose="02040502050505030304" pitchFamily="18" charset="0"/>
                <a:ea typeface="Microsoft YaHei" charset="-122"/>
                <a:cs typeface="Microsoft YaHei" charset="-122"/>
              </a:defRPr>
            </a:lvl3pPr>
            <a:lvl4pPr>
              <a:defRPr baseline="0">
                <a:solidFill>
                  <a:srgbClr val="002060"/>
                </a:solidFill>
                <a:latin typeface="Palatino Linotype" panose="02040502050505030304" pitchFamily="18" charset="0"/>
                <a:ea typeface="Microsoft YaHei" charset="-122"/>
                <a:cs typeface="Microsoft YaHei" charset="-122"/>
              </a:defRPr>
            </a:lvl4pPr>
            <a:lvl5pPr>
              <a:defRPr baseline="0">
                <a:solidFill>
                  <a:srgbClr val="002060"/>
                </a:solidFill>
                <a:latin typeface="Palatino Linotype" panose="02040502050505030304" pitchFamily="18" charset="0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A51C8-696D-467D-8554-E7A444EAE1D1}" type="datetimeFigureOut">
              <a:rPr lang="zh-CN" altLang="en-US" smtClean="0"/>
              <a:t>2021/11/2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20790-E2E5-49A3-8257-B41E53F06E9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1"/>
          <p:cNvSpPr txBox="1">
            <a:spLocks/>
          </p:cNvSpPr>
          <p:nvPr/>
        </p:nvSpPr>
        <p:spPr bwMode="auto">
          <a:xfrm>
            <a:off x="-1" y="0"/>
            <a:ext cx="11398469" cy="705563"/>
          </a:xfrm>
          <a:prstGeom prst="rect">
            <a:avLst/>
          </a:prstGeom>
          <a:solidFill>
            <a:schemeClr val="accent5">
              <a:lumMod val="50000"/>
            </a:schemeClr>
          </a:solidFill>
          <a:ln w="38100">
            <a:noFill/>
            <a:miter lim="800000"/>
            <a:headEnd/>
            <a:tailEnd/>
          </a:ln>
        </p:spPr>
        <p:txBody>
          <a:bodyPr anchor="ctr"/>
          <a:lstStyle/>
          <a:p>
            <a:endParaRPr lang="zh-CN" altLang="en-US" sz="32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02019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957667C-4296-4E31-BE26-9FCAE7CA44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29196" y="0"/>
            <a:ext cx="762804" cy="70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77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A51C8-696D-467D-8554-E7A444EAE1D1}" type="datetimeFigureOut">
              <a:rPr lang="zh-CN" altLang="en-US" smtClean="0"/>
              <a:t>2021/11/2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20790-E2E5-49A3-8257-B41E53F06E9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1"/>
          <p:cNvSpPr txBox="1">
            <a:spLocks/>
          </p:cNvSpPr>
          <p:nvPr/>
        </p:nvSpPr>
        <p:spPr bwMode="auto">
          <a:xfrm>
            <a:off x="-1" y="0"/>
            <a:ext cx="11398469" cy="705563"/>
          </a:xfrm>
          <a:prstGeom prst="rect">
            <a:avLst/>
          </a:prstGeom>
          <a:solidFill>
            <a:schemeClr val="accent5">
              <a:lumMod val="50000"/>
            </a:schemeClr>
          </a:solidFill>
          <a:ln w="38100">
            <a:noFill/>
            <a:miter lim="800000"/>
            <a:headEnd/>
            <a:tailEnd/>
          </a:ln>
        </p:spPr>
        <p:txBody>
          <a:bodyPr anchor="ctr"/>
          <a:lstStyle/>
          <a:p>
            <a:endParaRPr lang="zh-CN" altLang="en-US" sz="32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02020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545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A418BA8-7A64-472C-8C7B-598EBCF157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030" y="5852746"/>
            <a:ext cx="5776686" cy="1005254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A51C8-696D-467D-8554-E7A444EAE1D1}" type="datetimeFigureOut">
              <a:rPr lang="zh-CN" altLang="en-US" smtClean="0"/>
              <a:t>2021/11/2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20790-E2E5-49A3-8257-B41E53F06E9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348343" y="1773238"/>
            <a:ext cx="11495315" cy="225901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239962"/>
            <a:ext cx="10515600" cy="1325563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17558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A418BA8-7A64-472C-8C7B-598EBCF157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030" y="5852746"/>
            <a:ext cx="5776686" cy="1005254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A51C8-696D-467D-8554-E7A444EAE1D1}" type="datetimeFigureOut">
              <a:rPr lang="zh-CN" altLang="en-US" smtClean="0"/>
              <a:t>2021/11/2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20790-E2E5-49A3-8257-B41E53F06E9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0" y="1773238"/>
            <a:ext cx="12191999" cy="225901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239962"/>
            <a:ext cx="10515600" cy="1325563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76226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A51C8-696D-467D-8554-E7A444EAE1D1}" type="datetimeFigureOut">
              <a:rPr lang="zh-CN" altLang="en-US" smtClean="0"/>
              <a:t>2021/11/2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20790-E2E5-49A3-8257-B41E53F06E9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1"/>
          <p:cNvSpPr txBox="1">
            <a:spLocks/>
          </p:cNvSpPr>
          <p:nvPr/>
        </p:nvSpPr>
        <p:spPr bwMode="auto">
          <a:xfrm>
            <a:off x="-1" y="1773238"/>
            <a:ext cx="12186746" cy="225901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239962"/>
            <a:ext cx="10515600" cy="1325563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11" name="文本占位符 3"/>
          <p:cNvSpPr>
            <a:spLocks noGrp="1"/>
          </p:cNvSpPr>
          <p:nvPr>
            <p:ph type="body" sz="half" idx="2"/>
          </p:nvPr>
        </p:nvSpPr>
        <p:spPr>
          <a:xfrm>
            <a:off x="1571604" y="4357694"/>
            <a:ext cx="6581796" cy="804862"/>
          </a:xfrm>
        </p:spPr>
        <p:txBody>
          <a:bodyPr/>
          <a:lstStyle>
            <a:lvl1pPr marL="0" indent="0">
              <a:buNone/>
              <a:defRPr sz="280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907" y="799900"/>
            <a:ext cx="5776686" cy="100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56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A51C8-696D-467D-8554-E7A444EAE1D1}" type="datetimeFigureOut">
              <a:rPr lang="zh-CN" altLang="en-US" smtClean="0"/>
              <a:t>2021/11/2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20790-E2E5-49A3-8257-B41E53F06E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431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A51C8-696D-467D-8554-E7A444EAE1D1}" type="datetimeFigureOut">
              <a:rPr lang="zh-CN" altLang="en-US" smtClean="0"/>
              <a:t>2021/11/2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20790-E2E5-49A3-8257-B41E53F06E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698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A51C8-696D-467D-8554-E7A444EAE1D1}" type="datetimeFigureOut">
              <a:rPr lang="zh-CN" altLang="en-US" smtClean="0"/>
              <a:t>2021/11/2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20790-E2E5-49A3-8257-B41E53F06E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543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A51C8-696D-467D-8554-E7A444EAE1D1}" type="datetimeFigureOut">
              <a:rPr lang="zh-CN" altLang="en-US" smtClean="0"/>
              <a:t>2021/11/2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20790-E2E5-49A3-8257-B41E53F06E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57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18.png"/><Relationship Id="rId4" Type="http://schemas.openxmlformats.org/officeDocument/2006/relationships/image" Target="../media/image12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bigscity-libcity-docs.readthedocs.io/zh_CN/latest/user_guide/model.html#id5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19.png"/><Relationship Id="rId4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pan.baidu.com/s/1qEfcXBO-QwZfiT0G3IYMpQ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LibCity/Bigscity-LibCity-Datasets" TargetMode="External"/><Relationship Id="rId4" Type="http://schemas.openxmlformats.org/officeDocument/2006/relationships/hyperlink" Target="https://drive.google.com/drive/folders/1g5v2Gq1tkOq8XO0HDCZ9nOTtRpB6-gPe?usp=sharing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56.png"/><Relationship Id="rId4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gcity.ai/" TargetMode="External"/><Relationship Id="rId2" Type="http://schemas.openxmlformats.org/officeDocument/2006/relationships/hyperlink" Target="mailto:jywang@buaa.edu.cn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07CCC876-3DA6-4C7A-8CFC-88577B93877D}"/>
              </a:ext>
            </a:extLst>
          </p:cNvPr>
          <p:cNvGrpSpPr/>
          <p:nvPr/>
        </p:nvGrpSpPr>
        <p:grpSpPr>
          <a:xfrm>
            <a:off x="1892224" y="4493306"/>
            <a:ext cx="8407553" cy="1804173"/>
            <a:chOff x="1754941" y="4493306"/>
            <a:chExt cx="8407553" cy="1804173"/>
          </a:xfrm>
        </p:grpSpPr>
        <p:sp>
          <p:nvSpPr>
            <p:cNvPr id="5" name="副标题 2">
              <a:extLst>
                <a:ext uri="{FF2B5EF4-FFF2-40B4-BE49-F238E27FC236}">
                  <a16:creationId xmlns:a16="http://schemas.microsoft.com/office/drawing/2014/main" id="{0A4ADDBC-FDD5-C546-85E6-0CE56165048B}"/>
                </a:ext>
              </a:extLst>
            </p:cNvPr>
            <p:cNvSpPr txBox="1">
              <a:spLocks/>
            </p:cNvSpPr>
            <p:nvPr/>
          </p:nvSpPr>
          <p:spPr>
            <a:xfrm>
              <a:off x="1754941" y="4493306"/>
              <a:ext cx="8407553" cy="454653"/>
            </a:xfrm>
            <a:prstGeom prst="rect">
              <a:avLst/>
            </a:prstGeom>
          </p:spPr>
          <p:txBody>
            <a:bodyPr>
              <a:normAutofit fontScale="9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kumimoji="1" lang="en-US" altLang="zh-CN" sz="2000" b="1" dirty="0">
                  <a:solidFill>
                    <a:srgbClr val="001F5E"/>
                  </a:solidFill>
                  <a:cs typeface="+mn-ea"/>
                  <a:sym typeface="+mn-lt"/>
                </a:rPr>
                <a:t>Jingyuan Wang, Jiawei Jiang, Wenjun Jiang, Chao Li, Wayne Xin Zhao</a:t>
              </a:r>
              <a:endParaRPr kumimoji="1" lang="en-US" altLang="zh-CN" sz="2000" b="1" baseline="30000" dirty="0">
                <a:solidFill>
                  <a:srgbClr val="001F5E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646F5DA5-7F8B-46FC-ABDB-0CF2777B9984}"/>
                </a:ext>
              </a:extLst>
            </p:cNvPr>
            <p:cNvSpPr txBox="1"/>
            <p:nvPr/>
          </p:nvSpPr>
          <p:spPr>
            <a:xfrm>
              <a:off x="3066212" y="5097150"/>
              <a:ext cx="57850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kumimoji="1" lang="en-US" altLang="zh-CN" dirty="0">
                  <a:solidFill>
                    <a:srgbClr val="001F5E"/>
                  </a:solidFill>
                  <a:cs typeface="+mn-ea"/>
                  <a:sym typeface="+mn-lt"/>
                </a:rPr>
                <a:t>School of Computer Science and Engineering </a:t>
              </a:r>
            </a:p>
            <a:p>
              <a:pPr marL="0" indent="0" algn="ctr">
                <a:buNone/>
              </a:pPr>
              <a:r>
                <a:rPr kumimoji="1" lang="en-US" altLang="zh-CN" dirty="0" err="1">
                  <a:solidFill>
                    <a:srgbClr val="001F5E"/>
                  </a:solidFill>
                  <a:cs typeface="+mn-ea"/>
                  <a:sym typeface="+mn-lt"/>
                </a:rPr>
                <a:t>Beihang</a:t>
              </a:r>
              <a:r>
                <a:rPr kumimoji="1" lang="en-US" altLang="zh-CN" dirty="0">
                  <a:solidFill>
                    <a:srgbClr val="001F5E"/>
                  </a:solidFill>
                  <a:cs typeface="+mn-ea"/>
                  <a:sym typeface="+mn-lt"/>
                </a:rPr>
                <a:t> University, Beijing, China</a:t>
              </a:r>
              <a:endParaRPr kumimoji="1" lang="en-US" altLang="zh-CN" sz="1050" dirty="0">
                <a:solidFill>
                  <a:srgbClr val="001F5E"/>
                </a:solidFill>
                <a:cs typeface="+mn-ea"/>
                <a:sym typeface="+mn-lt"/>
              </a:endParaRPr>
            </a:p>
            <a:p>
              <a:pPr marL="0" indent="0" algn="ctr">
                <a:buNone/>
              </a:pPr>
              <a:r>
                <a:rPr kumimoji="1" lang="en-US" altLang="zh-CN" dirty="0" err="1">
                  <a:solidFill>
                    <a:srgbClr val="001F5E"/>
                  </a:solidFill>
                  <a:cs typeface="+mn-ea"/>
                  <a:sym typeface="+mn-lt"/>
                </a:rPr>
                <a:t>Gaoling</a:t>
              </a:r>
              <a:r>
                <a:rPr kumimoji="1" lang="en-US" altLang="zh-CN" dirty="0">
                  <a:solidFill>
                    <a:srgbClr val="001F5E"/>
                  </a:solidFill>
                  <a:cs typeface="+mn-ea"/>
                  <a:sym typeface="+mn-lt"/>
                </a:rPr>
                <a:t> School of Artificial Intelligence </a:t>
              </a:r>
            </a:p>
            <a:p>
              <a:pPr marL="0" indent="0" algn="ctr">
                <a:buNone/>
              </a:pPr>
              <a:r>
                <a:rPr kumimoji="1" lang="en-US" altLang="zh-CN" dirty="0">
                  <a:solidFill>
                    <a:srgbClr val="001F5E"/>
                  </a:solidFill>
                  <a:cs typeface="+mn-ea"/>
                  <a:sym typeface="+mn-lt"/>
                </a:rPr>
                <a:t>Renmin University of China, Beijing, China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EDAFE3A-6FF7-430E-B2C4-D16823777004}"/>
              </a:ext>
            </a:extLst>
          </p:cNvPr>
          <p:cNvGrpSpPr/>
          <p:nvPr/>
        </p:nvGrpSpPr>
        <p:grpSpPr>
          <a:xfrm>
            <a:off x="7915629" y="345078"/>
            <a:ext cx="3952521" cy="1282277"/>
            <a:chOff x="7687029" y="256241"/>
            <a:chExt cx="4250449" cy="1378461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2EF2F7C-CE61-44CD-9EEC-C6EE8642C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22036" y="256241"/>
              <a:ext cx="1498327" cy="1378461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74284A2E-B56F-4837-9E71-22C9DBE5E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7029" y="304247"/>
              <a:ext cx="1295403" cy="1282448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3730A60-71F7-4B11-B14E-8D32B6CB0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9966" y="260691"/>
              <a:ext cx="1377512" cy="1369561"/>
            </a:xfrm>
            <a:prstGeom prst="rect">
              <a:avLst/>
            </a:prstGeom>
          </p:spPr>
        </p:pic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9D93F39D-C7E8-4759-8689-15F27DE4CA99}"/>
              </a:ext>
            </a:extLst>
          </p:cNvPr>
          <p:cNvSpPr txBox="1"/>
          <p:nvPr/>
        </p:nvSpPr>
        <p:spPr>
          <a:xfrm>
            <a:off x="1670841" y="516875"/>
            <a:ext cx="56253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0" dirty="0">
                <a:solidFill>
                  <a:srgbClr val="084C8D"/>
                </a:solidFill>
                <a:effectLst/>
                <a:cs typeface="+mn-ea"/>
                <a:sym typeface="+mn-lt"/>
              </a:rPr>
              <a:t>29th ACM SIGSPATIAL International Conference on Advances in Geographic Information Systems</a:t>
            </a:r>
            <a:br>
              <a:rPr lang="en-US" altLang="zh-CN" dirty="0">
                <a:cs typeface="+mn-ea"/>
                <a:sym typeface="+mn-lt"/>
              </a:rPr>
            </a:br>
            <a:r>
              <a:rPr lang="en-US" altLang="zh-CN" i="0" dirty="0">
                <a:solidFill>
                  <a:srgbClr val="084C8D"/>
                </a:solidFill>
                <a:effectLst/>
                <a:cs typeface="+mn-ea"/>
                <a:sym typeface="+mn-lt"/>
              </a:rPr>
              <a:t>Nov. 2 - Nov. 5, 2021, Beijing, China</a:t>
            </a: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4B19611-4E7A-43DB-B2B4-AB5C93ED43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8" y="341541"/>
            <a:ext cx="1164106" cy="1273998"/>
          </a:xfrm>
          <a:prstGeom prst="rect">
            <a:avLst/>
          </a:prstGeom>
        </p:spPr>
      </p:pic>
      <p:sp>
        <p:nvSpPr>
          <p:cNvPr id="22" name="标题 21">
            <a:extLst>
              <a:ext uri="{FF2B5EF4-FFF2-40B4-BE49-F238E27FC236}">
                <a16:creationId xmlns:a16="http://schemas.microsoft.com/office/drawing/2014/main" id="{04EF4903-BA26-48C2-9276-2F78FA854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The Tutorial of </a:t>
            </a:r>
            <a:r>
              <a:rPr kumimoji="1"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LibCity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7523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8"/>
    </mc:Choice>
    <mc:Fallback xmlns="">
      <p:transition spd="slow" advTm="358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77D5FE-1C02-43EC-BF0C-C07200BCB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3227"/>
            <a:ext cx="10515599" cy="561448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数据预处理操作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群体交通状态预处理操作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2" algn="just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异常值过滤：设置阈值过滤交通状态张量中的过大或过小的异常值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2" algn="just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缺失值补全：使用插值的方式补全交通状态张量中的空缺值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2" algn="just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区域过滤：过滤掉不活跃区域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2" algn="just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归一化：</a:t>
            </a:r>
            <a:r>
              <a:rPr lang="zh-CN" altLang="en-US" dirty="0"/>
              <a:t>均值</a:t>
            </a:r>
            <a:r>
              <a:rPr lang="en-US" altLang="zh-CN" dirty="0"/>
              <a:t>-</a:t>
            </a:r>
            <a:r>
              <a:rPr lang="zh-CN" altLang="en-US" dirty="0"/>
              <a:t>方差归一化，最小</a:t>
            </a:r>
            <a:r>
              <a:rPr lang="en-US" altLang="zh-CN" dirty="0"/>
              <a:t>-</a:t>
            </a:r>
            <a:r>
              <a:rPr lang="zh-CN" altLang="en-US" dirty="0"/>
              <a:t>最大值归一化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...</a:t>
            </a:r>
          </a:p>
          <a:p>
            <a:pPr lvl="2" algn="just">
              <a:lnSpc>
                <a:spcPct val="150000"/>
              </a:lnSpc>
            </a:pP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7BFAFDB-0E56-4402-9FF7-6CE4AF039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框架介绍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数据模块</a:t>
            </a:r>
          </a:p>
        </p:txBody>
      </p:sp>
    </p:spTree>
    <p:extLst>
      <p:ext uri="{BB962C8B-B14F-4D97-AF65-F5344CB8AC3E}">
        <p14:creationId xmlns:p14="http://schemas.microsoft.com/office/powerpoint/2010/main" val="296282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795"/>
    </mc:Choice>
    <mc:Fallback xmlns="">
      <p:transition spd="slow" advTm="7279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77D5FE-1C02-43EC-BF0C-C07200BCB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3227"/>
            <a:ext cx="10515599" cy="201429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模型输入数据容器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Batch</a:t>
            </a:r>
          </a:p>
          <a:p>
            <a:pPr lvl="1" algn="just">
              <a:lnSpc>
                <a:spcPct val="150000"/>
              </a:lnSpc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Key-Value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结构：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key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为模型输入的特征名，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value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为对应特征的张量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统一存储各交通预测任务所需的多样特征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7BFAFDB-0E56-4402-9FF7-6CE4AF039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框架介绍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数据模块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364D95-B352-4E8E-B9A0-F7EE48A3B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056" y="3429000"/>
            <a:ext cx="3067050" cy="275969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A82C464-7ECF-4D99-BF93-22BCFE412E81}"/>
              </a:ext>
            </a:extLst>
          </p:cNvPr>
          <p:cNvSpPr txBox="1"/>
          <p:nvPr/>
        </p:nvSpPr>
        <p:spPr>
          <a:xfrm>
            <a:off x="1248966" y="6263220"/>
            <a:ext cx="2993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002060"/>
                </a:solidFill>
                <a:cs typeface="+mn-ea"/>
                <a:sym typeface="+mn-lt"/>
              </a:rPr>
              <a:t>时空数据结构多样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895F06E-0CC0-459F-96A8-3DA00C397699}"/>
              </a:ext>
            </a:extLst>
          </p:cNvPr>
          <p:cNvSpPr txBox="1"/>
          <p:nvPr/>
        </p:nvSpPr>
        <p:spPr>
          <a:xfrm>
            <a:off x="7521178" y="6263220"/>
            <a:ext cx="2993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002060"/>
                </a:solidFill>
                <a:cs typeface="+mn-ea"/>
                <a:sym typeface="+mn-lt"/>
              </a:rPr>
              <a:t>统一的键值对容器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5D2A6A0-7667-431D-BE6D-02E264A5A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9481" y="4232583"/>
            <a:ext cx="347662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03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385"/>
    </mc:Choice>
    <mc:Fallback xmlns="">
      <p:transition spd="slow" advTm="6338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77D5FE-1C02-43EC-BF0C-C07200BCB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3227"/>
            <a:ext cx="10863263" cy="5028954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框架为每个任务实现了一个标准评估器，并支持任务主流评估方法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轨迹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POI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推荐评估器：支持一系列基于 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TopK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的评估指标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2" algn="just">
              <a:lnSpc>
                <a:spcPct val="150000"/>
              </a:lnSpc>
            </a:pP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Precision@K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Recall@K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, F1-score@K, MRR@K, MAP@K, NDCG@K</a:t>
            </a:r>
          </a:p>
          <a:p>
            <a:pPr lvl="1" algn="just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状态预测评估器：支持一系列基于多步预测的评估指标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2" algn="just">
              <a:lnSpc>
                <a:spcPct val="150000"/>
              </a:lnSpc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MAE,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MSE,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RMSE,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MAPE, R2, EVAR </a:t>
            </a:r>
          </a:p>
          <a:p>
            <a:pPr lvl="1" algn="just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路网匹配评估器：基于匹配正确与错误率的评估指标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2" algn="just">
              <a:lnSpc>
                <a:spcPct val="150000"/>
              </a:lnSpc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CMP, RMF, A</a:t>
            </a:r>
            <a:r>
              <a:rPr lang="en-US" altLang="zh-CN" sz="1000" dirty="0"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, A</a:t>
            </a:r>
            <a:r>
              <a:rPr lang="en-US" altLang="zh-CN" sz="1000" dirty="0">
                <a:latin typeface="+mn-lt"/>
                <a:ea typeface="+mn-ea"/>
                <a:cs typeface="+mn-ea"/>
                <a:sym typeface="+mn-lt"/>
              </a:rPr>
              <a:t>L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7BFAFDB-0E56-4402-9FF7-6CE4AF039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框架介绍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评估模块</a:t>
            </a:r>
          </a:p>
        </p:txBody>
      </p:sp>
    </p:spTree>
    <p:extLst>
      <p:ext uri="{BB962C8B-B14F-4D97-AF65-F5344CB8AC3E}">
        <p14:creationId xmlns:p14="http://schemas.microsoft.com/office/powerpoint/2010/main" val="239079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7"/>
    </mc:Choice>
    <mc:Fallback xmlns="">
      <p:transition spd="slow" advTm="2117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77D5FE-1C02-43EC-BF0C-C07200BCB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3227"/>
            <a:ext cx="10398919" cy="351447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cs typeface="+mn-ea"/>
                <a:sym typeface="+mn-lt"/>
              </a:rPr>
              <a:t>定义统一的实现抽象接口类</a:t>
            </a:r>
            <a:endParaRPr lang="en-US" altLang="zh-CN" dirty="0">
              <a:cs typeface="+mn-ea"/>
              <a:sym typeface="+mn-lt"/>
            </a:endParaRPr>
          </a:p>
          <a:p>
            <a:pPr lvl="1">
              <a:lnSpc>
                <a:spcPct val="150000"/>
              </a:lnSpc>
            </a:pPr>
            <a:r>
              <a:rPr lang="en-US" altLang="zh-CN" b="1" i="1" dirty="0">
                <a:cs typeface="+mn-ea"/>
                <a:sym typeface="+mn-lt"/>
              </a:rPr>
              <a:t>Batch</a:t>
            </a:r>
            <a:r>
              <a:rPr lang="zh-CN" altLang="en-US" dirty="0">
                <a:cs typeface="+mn-ea"/>
                <a:sym typeface="+mn-lt"/>
              </a:rPr>
              <a:t> 结构：面向模型的输入特征容器</a:t>
            </a:r>
            <a:endParaRPr lang="en-US" altLang="zh-CN" dirty="0">
              <a:cs typeface="+mn-ea"/>
              <a:sym typeface="+mn-lt"/>
            </a:endParaRPr>
          </a:p>
          <a:p>
            <a:pPr lvl="1">
              <a:lnSpc>
                <a:spcPct val="150000"/>
              </a:lnSpc>
            </a:pPr>
            <a:r>
              <a:rPr lang="en-US" altLang="zh-CN" b="1" i="1" dirty="0">
                <a:cs typeface="+mn-ea"/>
                <a:sym typeface="+mn-lt"/>
              </a:rPr>
              <a:t>predict()</a:t>
            </a:r>
            <a:r>
              <a:rPr lang="zh-CN" altLang="en-US" dirty="0">
                <a:cs typeface="+mn-ea"/>
                <a:sym typeface="+mn-lt"/>
              </a:rPr>
              <a:t> 接口： 计算模型的预测结果</a:t>
            </a:r>
            <a:endParaRPr lang="en-US" altLang="zh-CN" dirty="0">
              <a:cs typeface="+mn-ea"/>
              <a:sym typeface="+mn-lt"/>
            </a:endParaRPr>
          </a:p>
          <a:p>
            <a:pPr lvl="1">
              <a:lnSpc>
                <a:spcPct val="150000"/>
              </a:lnSpc>
            </a:pPr>
            <a:r>
              <a:rPr lang="en-US" altLang="zh-CN" b="1" i="1" dirty="0" err="1">
                <a:cs typeface="+mn-ea"/>
                <a:sym typeface="+mn-lt"/>
              </a:rPr>
              <a:t>calculate_loss</a:t>
            </a:r>
            <a:r>
              <a:rPr lang="en-US" altLang="zh-CN" b="1" i="1" dirty="0">
                <a:cs typeface="+mn-ea"/>
                <a:sym typeface="+mn-lt"/>
              </a:rPr>
              <a:t>() </a:t>
            </a:r>
            <a:r>
              <a:rPr lang="zh-CN" altLang="en-US" dirty="0">
                <a:cs typeface="+mn-ea"/>
                <a:sym typeface="+mn-lt"/>
              </a:rPr>
              <a:t>接口：计算模型训练时的损失 </a:t>
            </a:r>
            <a:r>
              <a:rPr lang="en-US" altLang="zh-CN" dirty="0">
                <a:cs typeface="+mn-ea"/>
                <a:sym typeface="+mn-lt"/>
              </a:rPr>
              <a:t>Loss </a:t>
            </a:r>
            <a:r>
              <a:rPr lang="zh-CN" altLang="en-US" dirty="0">
                <a:cs typeface="+mn-ea"/>
                <a:sym typeface="+mn-lt"/>
              </a:rPr>
              <a:t>值</a:t>
            </a:r>
            <a:endParaRPr lang="en-US" altLang="zh-CN" dirty="0">
              <a:cs typeface="+mn-ea"/>
              <a:sym typeface="+mn-lt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cs typeface="+mn-ea"/>
                <a:sym typeface="+mn-lt"/>
              </a:rPr>
              <a:t>简化新模型的实现流程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7BFAFDB-0E56-4402-9FF7-6CE4AF039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框架介绍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模型模块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A91A6D-C9FC-4F81-BE44-510BD7752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364" y="3736181"/>
            <a:ext cx="3738073" cy="243916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EC03AE6-7408-455E-8568-AC79AF06F774}"/>
              </a:ext>
            </a:extLst>
          </p:cNvPr>
          <p:cNvSpPr txBox="1"/>
          <p:nvPr/>
        </p:nvSpPr>
        <p:spPr>
          <a:xfrm>
            <a:off x="8135784" y="6175348"/>
            <a:ext cx="2993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002060"/>
                </a:solidFill>
                <a:cs typeface="+mn-ea"/>
                <a:sym typeface="+mn-lt"/>
              </a:rPr>
              <a:t>模型抽象接口类</a:t>
            </a:r>
          </a:p>
        </p:txBody>
      </p:sp>
    </p:spTree>
    <p:extLst>
      <p:ext uri="{BB962C8B-B14F-4D97-AF65-F5344CB8AC3E}">
        <p14:creationId xmlns:p14="http://schemas.microsoft.com/office/powerpoint/2010/main" val="307203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19"/>
    </mc:Choice>
    <mc:Fallback xmlns="">
      <p:transition spd="slow" advTm="26319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EF303F7-0197-4A1F-AF34-9C08AD3BB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99" y="2539047"/>
            <a:ext cx="10276002" cy="3822289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684DD915-19A4-4A4A-8B90-69C857278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框架介绍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整体架构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 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2E55ABD7-C6C1-4541-86AD-CE509C3B2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3227"/>
            <a:ext cx="10515599" cy="862271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除了三个核心模块，流水线还需要依赖两个辅助模块。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786E2B9-0BB1-4C28-A5A4-FBE6F894AE46}"/>
              </a:ext>
            </a:extLst>
          </p:cNvPr>
          <p:cNvSpPr/>
          <p:nvPr/>
        </p:nvSpPr>
        <p:spPr>
          <a:xfrm>
            <a:off x="2135982" y="3557586"/>
            <a:ext cx="2150269" cy="19788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6246CFF-154A-495E-B4EC-78CCE785ACA0}"/>
              </a:ext>
            </a:extLst>
          </p:cNvPr>
          <p:cNvSpPr/>
          <p:nvPr/>
        </p:nvSpPr>
        <p:spPr>
          <a:xfrm>
            <a:off x="6615113" y="3557585"/>
            <a:ext cx="2150269" cy="19788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987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62"/>
    </mc:Choice>
    <mc:Fallback xmlns="">
      <p:transition spd="slow" advTm="9562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77D5FE-1C02-43EC-BF0C-C07200BCB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3227"/>
            <a:ext cx="10906125" cy="561448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配置模块：统一管理流水线实验相关的参数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配置参数来源：默认预设、用户设定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 algn="just">
              <a:lnSpc>
                <a:spcPct val="150000"/>
              </a:lnSpc>
            </a:pP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ConfigParser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类：根据默认预设参数与用户设定参数，生成最终实验参数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7BFAFDB-0E56-4402-9FF7-6CE4AF039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框架介绍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配置模块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F59C14-E7EA-4711-8199-18A6A2293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608" y="3429000"/>
            <a:ext cx="7578782" cy="281902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A9429FE-CA7F-4993-836C-1FEB070CC467}"/>
              </a:ext>
            </a:extLst>
          </p:cNvPr>
          <p:cNvSpPr txBox="1"/>
          <p:nvPr/>
        </p:nvSpPr>
        <p:spPr>
          <a:xfrm>
            <a:off x="3809402" y="6233554"/>
            <a:ext cx="37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002060"/>
                </a:solidFill>
                <a:cs typeface="+mn-ea"/>
                <a:sym typeface="+mn-lt"/>
              </a:rPr>
              <a:t>实验过程中各模块都涉及大量参数</a:t>
            </a:r>
          </a:p>
        </p:txBody>
      </p:sp>
    </p:spTree>
    <p:extLst>
      <p:ext uri="{BB962C8B-B14F-4D97-AF65-F5344CB8AC3E}">
        <p14:creationId xmlns:p14="http://schemas.microsoft.com/office/powerpoint/2010/main" val="168712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19"/>
    </mc:Choice>
    <mc:Fallback xmlns="">
      <p:transition spd="slow" advTm="32219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77D5FE-1C02-43EC-BF0C-C07200BCB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3227"/>
            <a:ext cx="10515599" cy="561448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默认预设参数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存储方式：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JSON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键值对格式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各模块的默认参数分别存放于以下目录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2" algn="just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数据模块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 /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/config/data/*.json</a:t>
            </a:r>
          </a:p>
          <a:p>
            <a:pPr lvl="2" algn="just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执行模块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/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/config/executor/*.json</a:t>
            </a:r>
          </a:p>
          <a:p>
            <a:pPr lvl="2" algn="just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评估模块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/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/config/evaluator/*.json</a:t>
            </a:r>
          </a:p>
          <a:p>
            <a:pPr lvl="2" algn="just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模型模块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/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/config/model/*.json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7BFAFDB-0E56-4402-9FF7-6CE4AF039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框架介绍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配置模块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4A2CFE-D9AA-493B-B4A1-526DDF259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6105" y="3429000"/>
            <a:ext cx="2164555" cy="271827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D07C1A9-9EFA-4861-9B8C-75BBF29EB41F}"/>
              </a:ext>
            </a:extLst>
          </p:cNvPr>
          <p:cNvSpPr txBox="1"/>
          <p:nvPr/>
        </p:nvSpPr>
        <p:spPr>
          <a:xfrm>
            <a:off x="8387555" y="6238377"/>
            <a:ext cx="37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002060"/>
                </a:solidFill>
                <a:cs typeface="+mn-ea"/>
                <a:sym typeface="+mn-lt"/>
              </a:rPr>
              <a:t>默认参数 </a:t>
            </a:r>
            <a:r>
              <a:rPr lang="en-US" altLang="zh-CN" dirty="0">
                <a:solidFill>
                  <a:srgbClr val="002060"/>
                </a:solidFill>
                <a:cs typeface="+mn-ea"/>
                <a:sym typeface="+mn-lt"/>
              </a:rPr>
              <a:t>JSON </a:t>
            </a:r>
            <a:r>
              <a:rPr lang="zh-CN" altLang="en-US" dirty="0">
                <a:solidFill>
                  <a:srgbClr val="002060"/>
                </a:solidFill>
                <a:cs typeface="+mn-ea"/>
                <a:sym typeface="+mn-lt"/>
              </a:rPr>
              <a:t>文件</a:t>
            </a:r>
          </a:p>
        </p:txBody>
      </p:sp>
    </p:spTree>
    <p:extLst>
      <p:ext uri="{BB962C8B-B14F-4D97-AF65-F5344CB8AC3E}">
        <p14:creationId xmlns:p14="http://schemas.microsoft.com/office/powerpoint/2010/main" val="52621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99"/>
    </mc:Choice>
    <mc:Fallback xmlns="">
      <p:transition spd="slow" advTm="23299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77D5FE-1C02-43EC-BF0C-C07200BCB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3227"/>
            <a:ext cx="10515599" cy="561448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用户设定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-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命令行传参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 algn="just">
              <a:lnSpc>
                <a:spcPct val="150000"/>
              </a:lnSpc>
            </a:pP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脚本文件允许用户通过命令行指定一些常用参数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7BFAFDB-0E56-4402-9FF7-6CE4AF039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框架介绍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配置模块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D07C1A9-9EFA-4861-9B8C-75BBF29EB41F}"/>
              </a:ext>
            </a:extLst>
          </p:cNvPr>
          <p:cNvSpPr txBox="1"/>
          <p:nvPr/>
        </p:nvSpPr>
        <p:spPr>
          <a:xfrm>
            <a:off x="4295178" y="6238376"/>
            <a:ext cx="37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002060"/>
                </a:solidFill>
                <a:cs typeface="+mn-ea"/>
                <a:sym typeface="+mn-lt"/>
              </a:rPr>
              <a:t>命令行传参示例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E35050D-1235-4809-A60A-D689EC813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17" y="2979497"/>
            <a:ext cx="5382641" cy="325887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A3FCA0A-39B9-4B61-941A-EF55F8021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862" y="4062037"/>
            <a:ext cx="5382641" cy="109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98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9"/>
    </mc:Choice>
    <mc:Fallback xmlns="">
      <p:transition spd="slow" advTm="1399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77D5FE-1C02-43EC-BF0C-C07200BCB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993226"/>
            <a:ext cx="10515599" cy="561448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用户设定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-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自定义配置文件传参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命令行传参仅支持有限参数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为了面向扩展与方便切换实验设置，允许用户自行定义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JSON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文件来传递实验参数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7BFAFDB-0E56-4402-9FF7-6CE4AF039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框架介绍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配置模块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D07C1A9-9EFA-4861-9B8C-75BBF29EB41F}"/>
              </a:ext>
            </a:extLst>
          </p:cNvPr>
          <p:cNvSpPr txBox="1"/>
          <p:nvPr/>
        </p:nvSpPr>
        <p:spPr>
          <a:xfrm>
            <a:off x="4295178" y="6135674"/>
            <a:ext cx="37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002060"/>
                </a:solidFill>
                <a:cs typeface="+mn-ea"/>
                <a:sym typeface="+mn-lt"/>
              </a:rPr>
              <a:t>用户自定义配置文件示例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1AD609F-5E48-4BB7-AD9A-E0652F06F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669" y="4007830"/>
            <a:ext cx="4538662" cy="202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6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28"/>
    </mc:Choice>
    <mc:Fallback xmlns="">
      <p:transition spd="slow" advTm="38628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77D5FE-1C02-43EC-BF0C-C07200BCB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993226"/>
            <a:ext cx="10515599" cy="561448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参数配置优先级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 algn="just">
              <a:lnSpc>
                <a:spcPct val="150000"/>
              </a:lnSpc>
            </a:pP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ConfigParser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会根据该优先级来生成最终实验参数设置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优先级：命令行传参 </a:t>
            </a:r>
            <a:r>
              <a:rPr lang="en-US" altLang="zh-CN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&gt;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自定义配置文件 </a:t>
            </a:r>
            <a:r>
              <a:rPr lang="en-US" altLang="zh-CN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&gt;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默认参数配置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高优先级的参数会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覆盖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低优先级的同名参数。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7BFAFDB-0E56-4402-9FF7-6CE4AF039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框架介绍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配置模块</a:t>
            </a:r>
          </a:p>
        </p:txBody>
      </p:sp>
    </p:spTree>
    <p:extLst>
      <p:ext uri="{BB962C8B-B14F-4D97-AF65-F5344CB8AC3E}">
        <p14:creationId xmlns:p14="http://schemas.microsoft.com/office/powerpoint/2010/main" val="326176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86"/>
    </mc:Choice>
    <mc:Fallback xmlns="">
      <p:transition spd="slow" advTm="3198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85AA94F-4428-46C6-BD40-593F2392B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报告目录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1ED56D6-3CD6-4732-8F7B-A38B79D5893E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440995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57DF864B-0656-49E2-9588-2E6DB79D81B3}"/>
              </a:ext>
            </a:extLst>
          </p:cNvPr>
          <p:cNvSpPr txBox="1"/>
          <p:nvPr/>
        </p:nvSpPr>
        <p:spPr>
          <a:xfrm>
            <a:off x="3245385" y="2721113"/>
            <a:ext cx="1361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35B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1284710-67E7-4E6F-BAB0-2552859A5DFB}"/>
              </a:ext>
            </a:extLst>
          </p:cNvPr>
          <p:cNvSpPr txBox="1"/>
          <p:nvPr/>
        </p:nvSpPr>
        <p:spPr>
          <a:xfrm>
            <a:off x="2290345" y="3485536"/>
            <a:ext cx="2316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800" dirty="0"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!!框">
            <a:extLst>
              <a:ext uri="{FF2B5EF4-FFF2-40B4-BE49-F238E27FC236}">
                <a16:creationId xmlns:a16="http://schemas.microsoft.com/office/drawing/2014/main" id="{830CA166-A3E4-4A5B-B2EC-24845E36E5F3}"/>
              </a:ext>
            </a:extLst>
          </p:cNvPr>
          <p:cNvSpPr/>
          <p:nvPr/>
        </p:nvSpPr>
        <p:spPr>
          <a:xfrm rot="8221118">
            <a:off x="4855506" y="3143650"/>
            <a:ext cx="570698" cy="570698"/>
          </a:xfrm>
          <a:prstGeom prst="roundRect">
            <a:avLst>
              <a:gd name="adj" fmla="val 18043"/>
            </a:avLst>
          </a:prstGeom>
          <a:solidFill>
            <a:srgbClr val="035B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507F9CED-6A02-4475-9DC8-1B94539592F5}"/>
              </a:ext>
            </a:extLst>
          </p:cNvPr>
          <p:cNvGrpSpPr/>
          <p:nvPr/>
        </p:nvGrpSpPr>
        <p:grpSpPr>
          <a:xfrm>
            <a:off x="6336213" y="1477999"/>
            <a:ext cx="4628550" cy="3902003"/>
            <a:chOff x="6336213" y="1511247"/>
            <a:chExt cx="4628550" cy="3902003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139A90E2-B1CF-489C-A8C9-0E753C685059}"/>
                </a:ext>
              </a:extLst>
            </p:cNvPr>
            <p:cNvGrpSpPr/>
            <p:nvPr/>
          </p:nvGrpSpPr>
          <p:grpSpPr>
            <a:xfrm>
              <a:off x="6336213" y="1511247"/>
              <a:ext cx="4628550" cy="707886"/>
              <a:chOff x="5879897" y="1937438"/>
              <a:chExt cx="4628550" cy="707886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0CB00B6-CA0B-42F5-B257-7E950FA8932D}"/>
                  </a:ext>
                </a:extLst>
              </p:cNvPr>
              <p:cNvSpPr txBox="1"/>
              <p:nvPr/>
            </p:nvSpPr>
            <p:spPr>
              <a:xfrm>
                <a:off x="7151643" y="2029771"/>
                <a:ext cx="33568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 err="1">
                    <a:solidFill>
                      <a:srgbClr val="FF0000"/>
                    </a:solidFill>
                    <a:latin typeface="+mj-lt"/>
                    <a:ea typeface="微软雅黑" panose="020B0503020204020204" pitchFamily="34" charset="-122"/>
                  </a:rPr>
                  <a:t>LibCity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+mj-lt"/>
                    <a:ea typeface="微软雅黑" panose="020B0503020204020204" pitchFamily="34" charset="-122"/>
                  </a:rPr>
                  <a:t> 框架介绍</a:t>
                </a: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2264D68-DC04-44FE-9429-F98B7CAEFCBD}"/>
                  </a:ext>
                </a:extLst>
              </p:cNvPr>
              <p:cNvSpPr txBox="1"/>
              <p:nvPr/>
            </p:nvSpPr>
            <p:spPr>
              <a:xfrm>
                <a:off x="5879897" y="1937438"/>
                <a:ext cx="885338" cy="707886"/>
              </a:xfrm>
              <a:prstGeom prst="rect">
                <a:avLst/>
              </a:prstGeom>
              <a:noFill/>
              <a:ln w="38100">
                <a:noFill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zh-CN"/>
                </a:defPPr>
                <a:lvl1pPr algn="ctr"/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R="0" lvl="0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30000"/>
                  <a:defRPr/>
                </a:pPr>
                <a:r>
                  <a:rPr kumimoji="0" lang="en-US" altLang="zh-CN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</a:rPr>
                  <a:t>01</a:t>
                </a:r>
              </a:p>
            </p:txBody>
          </p:sp>
          <p:sp>
            <p:nvSpPr>
              <p:cNvPr id="24" name="等腰三角形 23">
                <a:extLst>
                  <a:ext uri="{FF2B5EF4-FFF2-40B4-BE49-F238E27FC236}">
                    <a16:creationId xmlns:a16="http://schemas.microsoft.com/office/drawing/2014/main" id="{FCDA0178-39C5-413C-80C5-AC94A6B2101F}"/>
                  </a:ext>
                </a:extLst>
              </p:cNvPr>
              <p:cNvSpPr/>
              <p:nvPr/>
            </p:nvSpPr>
            <p:spPr>
              <a:xfrm rot="5400000">
                <a:off x="6856839" y="2171683"/>
                <a:ext cx="203200" cy="239396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9719C315-A3E2-4204-973F-08FF525DFDAB}"/>
                </a:ext>
              </a:extLst>
            </p:cNvPr>
            <p:cNvGrpSpPr/>
            <p:nvPr/>
          </p:nvGrpSpPr>
          <p:grpSpPr>
            <a:xfrm>
              <a:off x="6336213" y="3108306"/>
              <a:ext cx="4628550" cy="707886"/>
              <a:chOff x="5879897" y="1937438"/>
              <a:chExt cx="4628550" cy="707886"/>
            </a:xfrm>
          </p:grpSpPr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1A144D4D-EAFD-49DF-946E-AE463A2ABE3B}"/>
                  </a:ext>
                </a:extLst>
              </p:cNvPr>
              <p:cNvSpPr txBox="1"/>
              <p:nvPr/>
            </p:nvSpPr>
            <p:spPr>
              <a:xfrm>
                <a:off x="7151643" y="2029771"/>
                <a:ext cx="33568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 err="1">
                    <a:latin typeface="+mj-lt"/>
                    <a:ea typeface="微软雅黑" panose="020B0503020204020204" pitchFamily="34" charset="-122"/>
                  </a:rPr>
                  <a:t>LibCity</a:t>
                </a:r>
                <a:r>
                  <a:rPr lang="en-US" altLang="zh-CN" sz="2800" dirty="0">
                    <a:latin typeface="+mj-lt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800" dirty="0">
                    <a:latin typeface="+mj-lt"/>
                    <a:ea typeface="微软雅黑" panose="020B0503020204020204" pitchFamily="34" charset="-122"/>
                  </a:rPr>
                  <a:t>任务介绍</a:t>
                </a: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9F408714-0B72-4BC1-94D5-7C0A90E367DC}"/>
                  </a:ext>
                </a:extLst>
              </p:cNvPr>
              <p:cNvSpPr txBox="1"/>
              <p:nvPr/>
            </p:nvSpPr>
            <p:spPr>
              <a:xfrm>
                <a:off x="5879897" y="1937438"/>
                <a:ext cx="885338" cy="707886"/>
              </a:xfrm>
              <a:prstGeom prst="rect">
                <a:avLst/>
              </a:prstGeom>
              <a:noFill/>
              <a:ln w="38100">
                <a:noFill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zh-CN"/>
                </a:defPPr>
                <a:lvl1pPr algn="ctr"/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R="0" lvl="0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30000"/>
                  <a:defRPr/>
                </a:pPr>
                <a:r>
                  <a:rPr kumimoji="0" lang="en-US" altLang="zh-CN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75000"/>
                      </a:schemeClr>
                    </a:solidFill>
                    <a:effectLst/>
                    <a:uLnTx/>
                    <a:uFillTx/>
                  </a:rPr>
                  <a:t>02</a:t>
                </a:r>
              </a:p>
            </p:txBody>
          </p:sp>
          <p:sp>
            <p:nvSpPr>
              <p:cNvPr id="29" name="等腰三角形 28">
                <a:extLst>
                  <a:ext uri="{FF2B5EF4-FFF2-40B4-BE49-F238E27FC236}">
                    <a16:creationId xmlns:a16="http://schemas.microsoft.com/office/drawing/2014/main" id="{ACE0619A-3EE2-4AC7-B1E2-51B667DB2981}"/>
                  </a:ext>
                </a:extLst>
              </p:cNvPr>
              <p:cNvSpPr/>
              <p:nvPr/>
            </p:nvSpPr>
            <p:spPr>
              <a:xfrm rot="5400000">
                <a:off x="6856839" y="2171683"/>
                <a:ext cx="203200" cy="239396"/>
              </a:xfrm>
              <a:prstGeom prst="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61B26B54-C104-425B-989C-806D7C028B5D}"/>
                </a:ext>
              </a:extLst>
            </p:cNvPr>
            <p:cNvGrpSpPr/>
            <p:nvPr/>
          </p:nvGrpSpPr>
          <p:grpSpPr>
            <a:xfrm>
              <a:off x="6336213" y="4705364"/>
              <a:ext cx="4628550" cy="707886"/>
              <a:chOff x="5879897" y="1937438"/>
              <a:chExt cx="4628550" cy="707886"/>
            </a:xfrm>
          </p:grpSpPr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2C1650FD-4FCD-4783-B1A7-6628AFF4B1EC}"/>
                  </a:ext>
                </a:extLst>
              </p:cNvPr>
              <p:cNvSpPr txBox="1"/>
              <p:nvPr/>
            </p:nvSpPr>
            <p:spPr>
              <a:xfrm>
                <a:off x="7151643" y="2029771"/>
                <a:ext cx="33568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 err="1">
                    <a:latin typeface="+mj-lt"/>
                    <a:ea typeface="微软雅黑" panose="020B0503020204020204" pitchFamily="34" charset="-122"/>
                  </a:rPr>
                  <a:t>LibCity</a:t>
                </a:r>
                <a:r>
                  <a:rPr lang="en-US" altLang="zh-CN" sz="2800" dirty="0">
                    <a:latin typeface="+mj-lt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800" dirty="0">
                    <a:latin typeface="+mj-lt"/>
                    <a:ea typeface="微软雅黑" panose="020B0503020204020204" pitchFamily="34" charset="-122"/>
                  </a:rPr>
                  <a:t>入门教程</a:t>
                </a: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7850F76-A57A-4CEC-9296-D3AE514A30E7}"/>
                  </a:ext>
                </a:extLst>
              </p:cNvPr>
              <p:cNvSpPr txBox="1"/>
              <p:nvPr/>
            </p:nvSpPr>
            <p:spPr>
              <a:xfrm>
                <a:off x="5879897" y="1937438"/>
                <a:ext cx="885338" cy="707886"/>
              </a:xfrm>
              <a:prstGeom prst="rect">
                <a:avLst/>
              </a:prstGeom>
              <a:noFill/>
              <a:ln w="38100">
                <a:noFill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zh-CN"/>
                </a:defPPr>
                <a:lvl1pPr algn="ctr"/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R="0" lvl="0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30000"/>
                  <a:defRPr/>
                </a:pPr>
                <a:r>
                  <a:rPr kumimoji="0" lang="en-US" altLang="zh-CN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75000"/>
                      </a:schemeClr>
                    </a:solidFill>
                    <a:effectLst/>
                    <a:uLnTx/>
                    <a:uFillTx/>
                  </a:rPr>
                  <a:t>03</a:t>
                </a:r>
              </a:p>
            </p:txBody>
          </p:sp>
          <p:sp>
            <p:nvSpPr>
              <p:cNvPr id="33" name="等腰三角形 32">
                <a:extLst>
                  <a:ext uri="{FF2B5EF4-FFF2-40B4-BE49-F238E27FC236}">
                    <a16:creationId xmlns:a16="http://schemas.microsoft.com/office/drawing/2014/main" id="{EAA6ED15-B7E2-4516-885E-345629AB4661}"/>
                  </a:ext>
                </a:extLst>
              </p:cNvPr>
              <p:cNvSpPr/>
              <p:nvPr/>
            </p:nvSpPr>
            <p:spPr>
              <a:xfrm rot="5400000">
                <a:off x="6856839" y="2171683"/>
                <a:ext cx="203200" cy="239396"/>
              </a:xfrm>
              <a:prstGeom prst="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9043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 advTm="993">
        <p:fade/>
      </p:transition>
    </mc:Choice>
    <mc:Fallback xmlns="">
      <p:transition advTm="993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77D5FE-1C02-43EC-BF0C-C07200BCB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993226"/>
            <a:ext cx="10334624" cy="208573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ConfigParser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配置检查功能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配置模块还包含任务配置文件，用于检查实验设置正确性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7BFAFDB-0E56-4402-9FF7-6CE4AF039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框架介绍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配置模块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B3FB37-A5BC-4AD4-BFD0-A9024CE5E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306" y="2814638"/>
            <a:ext cx="9591385" cy="329326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DFD2185-BD83-424E-AD3F-B91E9D101588}"/>
              </a:ext>
            </a:extLst>
          </p:cNvPr>
          <p:cNvSpPr txBox="1"/>
          <p:nvPr/>
        </p:nvSpPr>
        <p:spPr>
          <a:xfrm>
            <a:off x="4245170" y="6190740"/>
            <a:ext cx="37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solidFill>
                  <a:srgbClr val="002060"/>
                </a:solidFill>
                <a:cs typeface="+mn-ea"/>
                <a:sym typeface="+mn-lt"/>
              </a:rPr>
              <a:t>task_config.json</a:t>
            </a:r>
            <a:r>
              <a:rPr lang="en-US" altLang="zh-CN" dirty="0">
                <a:solidFill>
                  <a:srgbClr val="002060"/>
                </a:solidFill>
                <a:cs typeface="+mn-ea"/>
                <a:sym typeface="+mn-lt"/>
              </a:rPr>
              <a:t> </a:t>
            </a:r>
            <a:r>
              <a:rPr lang="zh-CN" altLang="en-US" dirty="0">
                <a:solidFill>
                  <a:srgbClr val="002060"/>
                </a:solidFill>
                <a:cs typeface="+mn-ea"/>
                <a:sym typeface="+mn-lt"/>
              </a:rPr>
              <a:t>节选</a:t>
            </a:r>
          </a:p>
        </p:txBody>
      </p:sp>
    </p:spTree>
    <p:extLst>
      <p:ext uri="{BB962C8B-B14F-4D97-AF65-F5344CB8AC3E}">
        <p14:creationId xmlns:p14="http://schemas.microsoft.com/office/powerpoint/2010/main" val="351442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985"/>
    </mc:Choice>
    <mc:Fallback xmlns="">
      <p:transition spd="slow" advTm="71985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77D5FE-1C02-43EC-BF0C-C07200BCB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3227"/>
            <a:ext cx="10515599" cy="561448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为每个任务均实现了一个标准执行器类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用于负责模型的训练、验证与评估</a:t>
            </a:r>
          </a:p>
          <a:p>
            <a:pPr lvl="1" algn="just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支持用户自行修改执行器的参数设置，来调整模型性能</a:t>
            </a:r>
          </a:p>
          <a:p>
            <a:pPr lvl="1" algn="just">
              <a:lnSpc>
                <a:spcPct val="150000"/>
              </a:lnSpc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Optimizer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优化器参数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2" algn="just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根据反向传播计算的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Loss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更新模型参数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2" algn="just">
              <a:lnSpc>
                <a:spcPct val="150000"/>
              </a:lnSpc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SGD,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RMSProp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,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Adam, 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AdaGrad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SparseAdamS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…</a:t>
            </a:r>
          </a:p>
          <a:p>
            <a:pPr lvl="1" algn="just">
              <a:lnSpc>
                <a:spcPct val="150000"/>
              </a:lnSpc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Scheduler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学习率调整策略参数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2" algn="just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根据每轮验证集的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Loss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值动态调整学习率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2" algn="just">
              <a:lnSpc>
                <a:spcPct val="150000"/>
              </a:lnSpc>
            </a:pP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StepLR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,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MultiStepLR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ExponentialLR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LambdaLR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ReduceLROnPlateau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 …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  <a:p>
            <a:pPr marL="457200" lvl="1" indent="0" algn="just">
              <a:lnSpc>
                <a:spcPct val="150000"/>
              </a:lnSpc>
              <a:buNone/>
            </a:pP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7BFAFDB-0E56-4402-9FF7-6CE4AF039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框架介绍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执行模块</a:t>
            </a:r>
          </a:p>
        </p:txBody>
      </p:sp>
    </p:spTree>
    <p:extLst>
      <p:ext uri="{BB962C8B-B14F-4D97-AF65-F5344CB8AC3E}">
        <p14:creationId xmlns:p14="http://schemas.microsoft.com/office/powerpoint/2010/main" val="424371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29"/>
    </mc:Choice>
    <mc:Fallback xmlns="">
      <p:transition spd="slow" advTm="51829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77D5FE-1C02-43EC-BF0C-C07200BCB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3227"/>
            <a:ext cx="10515599" cy="561448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为每个任务均实现了一个标准执行器类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支持的损失函数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2" algn="just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回归问题：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L1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损失，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L2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损失，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Huber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损失，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Log-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Cosh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损失，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Quantile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损失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...</a:t>
            </a:r>
          </a:p>
          <a:p>
            <a:pPr lvl="2" algn="just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分类问题：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NLL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负对数似然损失， 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CrossEntropy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交叉熵损失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...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早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停机制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2" algn="just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设置最小学习率，若学习率小于该值则早停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梯度裁剪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2" algn="just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设置 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clip_norm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裁剪值处理梯度爆炸、梯度消失问题</a:t>
            </a:r>
          </a:p>
          <a:p>
            <a:pPr marL="457200" lvl="1" indent="0" algn="just">
              <a:lnSpc>
                <a:spcPct val="150000"/>
              </a:lnSpc>
              <a:buNone/>
            </a:pP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7BFAFDB-0E56-4402-9FF7-6CE4AF039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框架介绍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执行模块</a:t>
            </a:r>
          </a:p>
        </p:txBody>
      </p:sp>
    </p:spTree>
    <p:extLst>
      <p:ext uri="{BB962C8B-B14F-4D97-AF65-F5344CB8AC3E}">
        <p14:creationId xmlns:p14="http://schemas.microsoft.com/office/powerpoint/2010/main" val="59137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682"/>
    </mc:Choice>
    <mc:Fallback xmlns="">
      <p:transition spd="slow" advTm="53682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BFAFDB-0E56-4402-9FF7-6CE4AF039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框架介绍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目录文件结构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0809969-2E88-4813-BE57-595332537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006" y="1340322"/>
            <a:ext cx="7383994" cy="49247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0B7671C-E488-4CB6-99F6-B9AD3750B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032" y="2385455"/>
            <a:ext cx="4714875" cy="208708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1B07F37-718A-4624-872F-B9128B6E4ED8}"/>
              </a:ext>
            </a:extLst>
          </p:cNvPr>
          <p:cNvSpPr txBox="1"/>
          <p:nvPr/>
        </p:nvSpPr>
        <p:spPr>
          <a:xfrm>
            <a:off x="1110854" y="4553716"/>
            <a:ext cx="2993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2060"/>
                </a:solidFill>
                <a:cs typeface="+mn-ea"/>
                <a:sym typeface="+mn-lt"/>
              </a:rPr>
              <a:t>GitHub </a:t>
            </a:r>
            <a:r>
              <a:rPr lang="zh-CN" altLang="en-US" dirty="0">
                <a:solidFill>
                  <a:srgbClr val="002060"/>
                </a:solidFill>
                <a:cs typeface="+mn-ea"/>
                <a:sym typeface="+mn-lt"/>
              </a:rPr>
              <a:t>开源代码目录</a:t>
            </a:r>
          </a:p>
        </p:txBody>
      </p:sp>
    </p:spTree>
    <p:extLst>
      <p:ext uri="{BB962C8B-B14F-4D97-AF65-F5344CB8AC3E}">
        <p14:creationId xmlns:p14="http://schemas.microsoft.com/office/powerpoint/2010/main" val="41512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100"/>
    </mc:Choice>
    <mc:Fallback xmlns="">
      <p:transition spd="slow" advTm="1271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85AA94F-4428-46C6-BD40-593F2392B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报告目录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1ED56D6-3CD6-4732-8F7B-A38B79D5893E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440995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57DF864B-0656-49E2-9588-2E6DB79D81B3}"/>
              </a:ext>
            </a:extLst>
          </p:cNvPr>
          <p:cNvSpPr txBox="1"/>
          <p:nvPr/>
        </p:nvSpPr>
        <p:spPr>
          <a:xfrm>
            <a:off x="3245385" y="2721113"/>
            <a:ext cx="1361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35B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1284710-67E7-4E6F-BAB0-2552859A5DFB}"/>
              </a:ext>
            </a:extLst>
          </p:cNvPr>
          <p:cNvSpPr txBox="1"/>
          <p:nvPr/>
        </p:nvSpPr>
        <p:spPr>
          <a:xfrm>
            <a:off x="2290345" y="3485536"/>
            <a:ext cx="2316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800" dirty="0"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!!框">
            <a:extLst>
              <a:ext uri="{FF2B5EF4-FFF2-40B4-BE49-F238E27FC236}">
                <a16:creationId xmlns:a16="http://schemas.microsoft.com/office/drawing/2014/main" id="{830CA166-A3E4-4A5B-B2EC-24845E36E5F3}"/>
              </a:ext>
            </a:extLst>
          </p:cNvPr>
          <p:cNvSpPr/>
          <p:nvPr/>
        </p:nvSpPr>
        <p:spPr>
          <a:xfrm rot="8221118">
            <a:off x="4855506" y="3143650"/>
            <a:ext cx="570698" cy="570698"/>
          </a:xfrm>
          <a:prstGeom prst="roundRect">
            <a:avLst>
              <a:gd name="adj" fmla="val 18043"/>
            </a:avLst>
          </a:prstGeom>
          <a:solidFill>
            <a:srgbClr val="035B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507F9CED-6A02-4475-9DC8-1B94539592F5}"/>
              </a:ext>
            </a:extLst>
          </p:cNvPr>
          <p:cNvGrpSpPr/>
          <p:nvPr/>
        </p:nvGrpSpPr>
        <p:grpSpPr>
          <a:xfrm>
            <a:off x="6336213" y="1477999"/>
            <a:ext cx="4628550" cy="3902003"/>
            <a:chOff x="6336213" y="1511247"/>
            <a:chExt cx="4628550" cy="3902003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139A90E2-B1CF-489C-A8C9-0E753C685059}"/>
                </a:ext>
              </a:extLst>
            </p:cNvPr>
            <p:cNvGrpSpPr/>
            <p:nvPr/>
          </p:nvGrpSpPr>
          <p:grpSpPr>
            <a:xfrm>
              <a:off x="6336213" y="1511247"/>
              <a:ext cx="4628550" cy="707886"/>
              <a:chOff x="5879897" y="1937438"/>
              <a:chExt cx="4628550" cy="707886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0CB00B6-CA0B-42F5-B257-7E950FA8932D}"/>
                  </a:ext>
                </a:extLst>
              </p:cNvPr>
              <p:cNvSpPr txBox="1"/>
              <p:nvPr/>
            </p:nvSpPr>
            <p:spPr>
              <a:xfrm>
                <a:off x="7151643" y="2029771"/>
                <a:ext cx="33568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 err="1">
                    <a:solidFill>
                      <a:schemeClr val="bg2">
                        <a:lumMod val="10000"/>
                      </a:schemeClr>
                    </a:solidFill>
                    <a:latin typeface="+mj-lt"/>
                    <a:ea typeface="微软雅黑" panose="020B0503020204020204" pitchFamily="34" charset="-122"/>
                  </a:rPr>
                  <a:t>LibCity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+mj-lt"/>
                    <a:ea typeface="微软雅黑" panose="020B0503020204020204" pitchFamily="34" charset="-122"/>
                  </a:rPr>
                  <a:t> 框架介绍</a:t>
                </a: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2264D68-DC04-44FE-9429-F98B7CAEFCBD}"/>
                  </a:ext>
                </a:extLst>
              </p:cNvPr>
              <p:cNvSpPr txBox="1"/>
              <p:nvPr/>
            </p:nvSpPr>
            <p:spPr>
              <a:xfrm>
                <a:off x="5879897" y="1937438"/>
                <a:ext cx="885338" cy="707886"/>
              </a:xfrm>
              <a:prstGeom prst="rect">
                <a:avLst/>
              </a:prstGeom>
              <a:noFill/>
              <a:ln w="38100">
                <a:noFill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zh-CN"/>
                </a:defPPr>
                <a:lvl1pPr algn="ctr"/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R="0" lvl="0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30000"/>
                  <a:defRPr/>
                </a:pPr>
                <a:r>
                  <a:rPr kumimoji="0" lang="en-US" altLang="zh-CN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75000"/>
                      </a:schemeClr>
                    </a:solidFill>
                    <a:effectLst/>
                    <a:uLnTx/>
                    <a:uFillTx/>
                  </a:rPr>
                  <a:t>01</a:t>
                </a:r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9719C315-A3E2-4204-973F-08FF525DFDAB}"/>
                </a:ext>
              </a:extLst>
            </p:cNvPr>
            <p:cNvGrpSpPr/>
            <p:nvPr/>
          </p:nvGrpSpPr>
          <p:grpSpPr>
            <a:xfrm>
              <a:off x="6336213" y="3108306"/>
              <a:ext cx="4628550" cy="707886"/>
              <a:chOff x="5879897" y="1937438"/>
              <a:chExt cx="4628550" cy="707886"/>
            </a:xfrm>
          </p:grpSpPr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1A144D4D-EAFD-49DF-946E-AE463A2ABE3B}"/>
                  </a:ext>
                </a:extLst>
              </p:cNvPr>
              <p:cNvSpPr txBox="1"/>
              <p:nvPr/>
            </p:nvSpPr>
            <p:spPr>
              <a:xfrm>
                <a:off x="7151643" y="2029771"/>
                <a:ext cx="33568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 err="1">
                    <a:solidFill>
                      <a:srgbClr val="FF0000"/>
                    </a:solidFill>
                    <a:latin typeface="+mj-lt"/>
                    <a:ea typeface="微软雅黑" panose="020B0503020204020204" pitchFamily="34" charset="-122"/>
                  </a:rPr>
                  <a:t>LibCity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任务介绍</a:t>
                </a: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9F408714-0B72-4BC1-94D5-7C0A90E367DC}"/>
                  </a:ext>
                </a:extLst>
              </p:cNvPr>
              <p:cNvSpPr txBox="1"/>
              <p:nvPr/>
            </p:nvSpPr>
            <p:spPr>
              <a:xfrm>
                <a:off x="5879897" y="1937438"/>
                <a:ext cx="885338" cy="707886"/>
              </a:xfrm>
              <a:prstGeom prst="rect">
                <a:avLst/>
              </a:prstGeom>
              <a:noFill/>
              <a:ln w="38100">
                <a:noFill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zh-CN"/>
                </a:defPPr>
                <a:lvl1pPr algn="ctr"/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R="0" lvl="0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30000"/>
                  <a:defRPr/>
                </a:pPr>
                <a:r>
                  <a:rPr kumimoji="0" lang="en-US" altLang="zh-CN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</a:rPr>
                  <a:t>02</a:t>
                </a: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61B26B54-C104-425B-989C-806D7C028B5D}"/>
                </a:ext>
              </a:extLst>
            </p:cNvPr>
            <p:cNvGrpSpPr/>
            <p:nvPr/>
          </p:nvGrpSpPr>
          <p:grpSpPr>
            <a:xfrm>
              <a:off x="6336213" y="4705364"/>
              <a:ext cx="4628550" cy="707886"/>
              <a:chOff x="5879897" y="1937438"/>
              <a:chExt cx="4628550" cy="707886"/>
            </a:xfrm>
          </p:grpSpPr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2C1650FD-4FCD-4783-B1A7-6628AFF4B1EC}"/>
                  </a:ext>
                </a:extLst>
              </p:cNvPr>
              <p:cNvSpPr txBox="1"/>
              <p:nvPr/>
            </p:nvSpPr>
            <p:spPr>
              <a:xfrm>
                <a:off x="7151643" y="2029771"/>
                <a:ext cx="33568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 err="1">
                    <a:latin typeface="+mj-lt"/>
                    <a:ea typeface="微软雅黑" panose="020B0503020204020204" pitchFamily="34" charset="-122"/>
                  </a:rPr>
                  <a:t>LibCity</a:t>
                </a:r>
                <a:r>
                  <a:rPr lang="en-US" altLang="zh-CN" sz="2800" dirty="0">
                    <a:latin typeface="+mj-lt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800" dirty="0">
                    <a:latin typeface="+mj-lt"/>
                    <a:ea typeface="微软雅黑" panose="020B0503020204020204" pitchFamily="34" charset="-122"/>
                  </a:rPr>
                  <a:t>入门教程</a:t>
                </a: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7850F76-A57A-4CEC-9296-D3AE514A30E7}"/>
                  </a:ext>
                </a:extLst>
              </p:cNvPr>
              <p:cNvSpPr txBox="1"/>
              <p:nvPr/>
            </p:nvSpPr>
            <p:spPr>
              <a:xfrm>
                <a:off x="5879897" y="1937438"/>
                <a:ext cx="885338" cy="707886"/>
              </a:xfrm>
              <a:prstGeom prst="rect">
                <a:avLst/>
              </a:prstGeom>
              <a:noFill/>
              <a:ln w="38100">
                <a:noFill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zh-CN"/>
                </a:defPPr>
                <a:lvl1pPr algn="ctr"/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R="0" lvl="0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30000"/>
                  <a:defRPr/>
                </a:pPr>
                <a:r>
                  <a:rPr kumimoji="0" lang="en-US" altLang="zh-CN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75000"/>
                      </a:schemeClr>
                    </a:solidFill>
                    <a:effectLst/>
                    <a:uLnTx/>
                    <a:uFillTx/>
                  </a:rPr>
                  <a:t>03</a:t>
                </a:r>
              </a:p>
            </p:txBody>
          </p:sp>
          <p:sp>
            <p:nvSpPr>
              <p:cNvPr id="33" name="等腰三角形 32">
                <a:extLst>
                  <a:ext uri="{FF2B5EF4-FFF2-40B4-BE49-F238E27FC236}">
                    <a16:creationId xmlns:a16="http://schemas.microsoft.com/office/drawing/2014/main" id="{EAA6ED15-B7E2-4516-885E-345629AB4661}"/>
                  </a:ext>
                </a:extLst>
              </p:cNvPr>
              <p:cNvSpPr/>
              <p:nvPr/>
            </p:nvSpPr>
            <p:spPr>
              <a:xfrm rot="5400000">
                <a:off x="6856839" y="2171683"/>
                <a:ext cx="203200" cy="239396"/>
              </a:xfrm>
              <a:prstGeom prst="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20" name="等腰三角形 19">
            <a:extLst>
              <a:ext uri="{FF2B5EF4-FFF2-40B4-BE49-F238E27FC236}">
                <a16:creationId xmlns:a16="http://schemas.microsoft.com/office/drawing/2014/main" id="{E5ABFB9A-CFB4-4CAA-82E1-477FF7B1E4A7}"/>
              </a:ext>
            </a:extLst>
          </p:cNvPr>
          <p:cNvSpPr/>
          <p:nvPr/>
        </p:nvSpPr>
        <p:spPr>
          <a:xfrm rot="5400000">
            <a:off x="7313155" y="3309301"/>
            <a:ext cx="203200" cy="23939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等腰三角形 20">
            <a:extLst>
              <a:ext uri="{FF2B5EF4-FFF2-40B4-BE49-F238E27FC236}">
                <a16:creationId xmlns:a16="http://schemas.microsoft.com/office/drawing/2014/main" id="{CD569500-CDAA-4303-AA22-75FC0AF922BC}"/>
              </a:ext>
            </a:extLst>
          </p:cNvPr>
          <p:cNvSpPr/>
          <p:nvPr/>
        </p:nvSpPr>
        <p:spPr>
          <a:xfrm rot="5400000">
            <a:off x="7313155" y="1730990"/>
            <a:ext cx="203200" cy="239396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642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 advTm="993">
        <p:fade/>
      </p:transition>
    </mc:Choice>
    <mc:Fallback xmlns="">
      <p:transition advTm="993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77D5FE-1C02-43EC-BF0C-C07200BCB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3226"/>
            <a:ext cx="10515599" cy="60042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现已涵盖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9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种交通预测相关任务。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交通预测上游任务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路网表征学习、路网匹配</a:t>
            </a:r>
            <a:endParaRPr lang="en-US" altLang="zh-CN" sz="2000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交通预测下游任务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宏观交通状态预测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2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交通流量预测、交通速度预测、交通需求预测、交通事故预测、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OD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矩阵预测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微观交通状态预测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2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轨迹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POI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推荐、到达时间预测</a:t>
            </a:r>
          </a:p>
          <a:p>
            <a:pPr marL="914400" lvl="2" indent="0">
              <a:buNone/>
            </a:pP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7BFAFDB-0E56-4402-9FF7-6CE4AF039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任务介绍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任务列表</a:t>
            </a:r>
          </a:p>
        </p:txBody>
      </p:sp>
    </p:spTree>
    <p:extLst>
      <p:ext uri="{BB962C8B-B14F-4D97-AF65-F5344CB8AC3E}">
        <p14:creationId xmlns:p14="http://schemas.microsoft.com/office/powerpoint/2010/main" val="1415123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B77D5FE-1C02-43EC-BF0C-C07200BCBC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1870" y="892330"/>
                <a:ext cx="10515599" cy="5648130"/>
              </a:xfrm>
            </p:spPr>
            <p:txBody>
              <a:bodyPr>
                <a:normAutofit fontScale="92500"/>
              </a:bodyPr>
              <a:lstStyle/>
              <a:p>
                <a:pPr marL="342900" indent="-342900">
                  <a:lnSpc>
                    <a:spcPct val="200000"/>
                  </a:lnSpc>
                  <a:buFont typeface="Arial" panose="020B0604020202090204" pitchFamily="34" charset="0"/>
                  <a:buChar char="•"/>
                </a:pPr>
                <a:r>
                  <a:rPr lang="zh-CN" altLang="en-US" sz="2100" dirty="0">
                    <a:latin typeface="+mn-lt"/>
                    <a:ea typeface="+mn-ea"/>
                    <a:cs typeface="+mn-ea"/>
                    <a:sym typeface="+mn-lt"/>
                  </a:rPr>
                  <a:t>任务定义：给定历史的交通状况数据，预测交通系统未来的交通状况。</a:t>
                </a:r>
                <a:endParaRPr lang="en-US" altLang="zh-CN" sz="2100" dirty="0">
                  <a:latin typeface="+mn-lt"/>
                  <a:ea typeface="+mn-ea"/>
                  <a:cs typeface="+mn-ea"/>
                  <a:sym typeface="+mn-lt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90204" pitchFamily="34" charset="0"/>
                  <a:buChar char="•"/>
                </a:pPr>
                <a:r>
                  <a:rPr lang="zh-CN" altLang="en-US" sz="2100" dirty="0">
                    <a:latin typeface="+mn-lt"/>
                    <a:ea typeface="+mn-ea"/>
                    <a:cs typeface="+mn-ea"/>
                    <a:sym typeface="+mn-lt"/>
                  </a:rPr>
                  <a:t>交通状况分类</a:t>
                </a:r>
                <a:endParaRPr lang="en-US" altLang="zh-CN" sz="2100" dirty="0">
                  <a:latin typeface="+mn-lt"/>
                  <a:ea typeface="+mn-ea"/>
                  <a:cs typeface="+mn-ea"/>
                  <a:sym typeface="+mn-lt"/>
                </a:endParaRPr>
              </a:p>
              <a:p>
                <a:pPr marL="800100" lvl="1" indent="-342900">
                  <a:lnSpc>
                    <a:spcPct val="200000"/>
                  </a:lnSpc>
                  <a:buFont typeface="Arial" panose="020B0604020202090204" pitchFamily="34" charset="0"/>
                  <a:buChar char="•"/>
                </a:pPr>
                <a:r>
                  <a:rPr lang="zh-CN" altLang="en-US" sz="1800" dirty="0">
                    <a:latin typeface="+mn-lt"/>
                    <a:ea typeface="+mn-ea"/>
                    <a:cs typeface="+mn-ea"/>
                    <a:sym typeface="+mn-lt"/>
                  </a:rPr>
                  <a:t>车辆平均速度（交通速度预测）</a:t>
                </a:r>
                <a:endParaRPr lang="en-US" altLang="zh-CN" sz="1800" dirty="0">
                  <a:latin typeface="+mn-lt"/>
                  <a:ea typeface="+mn-ea"/>
                  <a:cs typeface="+mn-ea"/>
                  <a:sym typeface="+mn-lt"/>
                </a:endParaRPr>
              </a:p>
              <a:p>
                <a:pPr marL="800100" lvl="1" indent="-342900">
                  <a:lnSpc>
                    <a:spcPct val="200000"/>
                  </a:lnSpc>
                  <a:buFont typeface="Arial" panose="020B0604020202090204" pitchFamily="34" charset="0"/>
                  <a:buChar char="•"/>
                </a:pPr>
                <a:r>
                  <a:rPr lang="zh-CN" altLang="en-US" sz="1800" dirty="0">
                    <a:latin typeface="+mn-lt"/>
                    <a:ea typeface="+mn-ea"/>
                    <a:cs typeface="+mn-ea"/>
                    <a:sym typeface="+mn-lt"/>
                  </a:rPr>
                  <a:t>车辆数量（交通流量预测，包括流入量和流出量）</a:t>
                </a:r>
                <a:endParaRPr lang="en-US" altLang="zh-CN" sz="1800" dirty="0">
                  <a:latin typeface="+mn-lt"/>
                  <a:ea typeface="+mn-ea"/>
                  <a:cs typeface="+mn-ea"/>
                  <a:sym typeface="+mn-lt"/>
                </a:endParaRPr>
              </a:p>
              <a:p>
                <a:pPr marL="800100" lvl="1" indent="-342900">
                  <a:lnSpc>
                    <a:spcPct val="200000"/>
                  </a:lnSpc>
                  <a:buFont typeface="Arial" panose="020B0604020202090204" pitchFamily="34" charset="0"/>
                  <a:buChar char="•"/>
                </a:pPr>
                <a:r>
                  <a:rPr lang="zh-CN" altLang="en-US" sz="1800" dirty="0">
                    <a:latin typeface="+mn-lt"/>
                    <a:ea typeface="+mn-ea"/>
                    <a:cs typeface="+mn-ea"/>
                    <a:sym typeface="+mn-lt"/>
                  </a:rPr>
                  <a:t>乘车（出租车、共享单车）需求数量（乘车需求预测）</a:t>
                </a:r>
                <a:endParaRPr lang="en-US" altLang="zh-CN" sz="1800" dirty="0">
                  <a:latin typeface="+mn-lt"/>
                  <a:ea typeface="+mn-ea"/>
                  <a:cs typeface="+mn-ea"/>
                  <a:sym typeface="+mn-lt"/>
                </a:endParaRPr>
              </a:p>
              <a:p>
                <a:pPr marL="800100" lvl="1" indent="-342900">
                  <a:lnSpc>
                    <a:spcPct val="200000"/>
                  </a:lnSpc>
                  <a:buFont typeface="Arial" panose="020B0604020202090204" pitchFamily="34" charset="0"/>
                  <a:buChar char="•"/>
                </a:pPr>
                <a:r>
                  <a:rPr lang="zh-CN" altLang="en-US" sz="1800" dirty="0">
                    <a:latin typeface="+mn-lt"/>
                    <a:ea typeface="+mn-ea"/>
                    <a:cs typeface="+mn-ea"/>
                    <a:sym typeface="+mn-lt"/>
                  </a:rPr>
                  <a:t>交通事故的数量或风险等级（交通事故预测）</a:t>
                </a:r>
                <a:endParaRPr lang="en-US" altLang="zh-CN" sz="1800" dirty="0">
                  <a:latin typeface="+mn-lt"/>
                  <a:ea typeface="+mn-ea"/>
                  <a:cs typeface="+mn-ea"/>
                  <a:sym typeface="+mn-lt"/>
                </a:endParaRPr>
              </a:p>
              <a:p>
                <a:pPr marL="800100" lvl="1" indent="-342900">
                  <a:lnSpc>
                    <a:spcPct val="200000"/>
                  </a:lnSpc>
                  <a:buFont typeface="Arial" panose="020B0604020202090204" pitchFamily="34" charset="0"/>
                  <a:buChar char="•"/>
                </a:pPr>
                <a:r>
                  <a:rPr lang="zh-CN" altLang="en-US" sz="1800" dirty="0">
                    <a:latin typeface="+mn-lt"/>
                    <a:ea typeface="+mn-ea"/>
                    <a:cs typeface="+mn-ea"/>
                    <a:sym typeface="+mn-lt"/>
                  </a:rPr>
                  <a:t>“起点</a:t>
                </a:r>
                <a:r>
                  <a:rPr lang="en-US" altLang="zh-CN" sz="1800" dirty="0">
                    <a:latin typeface="+mn-lt"/>
                    <a:ea typeface="+mn-ea"/>
                    <a:cs typeface="+mn-ea"/>
                    <a:sym typeface="+mn-lt"/>
                  </a:rPr>
                  <a:t>-</a:t>
                </a:r>
                <a:r>
                  <a:rPr lang="zh-CN" altLang="en-US" sz="1800" dirty="0">
                    <a:latin typeface="+mn-lt"/>
                    <a:ea typeface="+mn-ea"/>
                    <a:cs typeface="+mn-ea"/>
                    <a:sym typeface="+mn-lt"/>
                  </a:rPr>
                  <a:t>终点”对之间的流量或乘车需求量（</a:t>
                </a:r>
                <a:r>
                  <a:rPr lang="en-US" altLang="zh-CN" sz="1800" dirty="0">
                    <a:latin typeface="+mn-lt"/>
                    <a:ea typeface="+mn-ea"/>
                    <a:cs typeface="+mn-ea"/>
                    <a:sym typeface="+mn-lt"/>
                  </a:rPr>
                  <a:t>OD</a:t>
                </a:r>
                <a:r>
                  <a:rPr lang="zh-CN" altLang="en-US" sz="1800" dirty="0">
                    <a:latin typeface="+mn-lt"/>
                    <a:ea typeface="+mn-ea"/>
                    <a:cs typeface="+mn-ea"/>
                    <a:sym typeface="+mn-lt"/>
                  </a:rPr>
                  <a:t>矩阵预测）</a:t>
                </a:r>
                <a:endParaRPr lang="en-US" altLang="zh-CN" sz="1800" dirty="0">
                  <a:latin typeface="+mn-lt"/>
                  <a:ea typeface="+mn-ea"/>
                  <a:cs typeface="+mn-ea"/>
                  <a:sym typeface="+mn-lt"/>
                </a:endParaRPr>
              </a:p>
              <a:p>
                <a:pPr marL="800100" lvl="1" indent="-342900">
                  <a:lnSpc>
                    <a:spcPct val="200000"/>
                  </a:lnSpc>
                  <a:buFont typeface="Arial" panose="020B0604020202090204" pitchFamily="34" charset="0"/>
                  <a:buChar char="•"/>
                </a:pPr>
                <a:r>
                  <a:rPr lang="en-US" altLang="zh-CN" sz="1800" dirty="0">
                    <a:latin typeface="+mn-lt"/>
                    <a:ea typeface="+mn-ea"/>
                    <a:cs typeface="+mn-ea"/>
                    <a:sym typeface="+mn-lt"/>
                  </a:rPr>
                  <a:t>…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90204" pitchFamily="34" charset="0"/>
                  <a:buChar char="•"/>
                </a:pPr>
                <a:r>
                  <a:rPr lang="zh-CN" altLang="en-US" sz="1900" dirty="0">
                    <a:latin typeface="+mn-lt"/>
                    <a:ea typeface="+mn-ea"/>
                    <a:cs typeface="+mn-ea"/>
                    <a:sym typeface="+mn-lt"/>
                  </a:rPr>
                  <a:t>本质上都是多步时间序列预测问题：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180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zh-CN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zh-CN" sz="180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zh-CN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sub>
                    </m:sSub>
                    <m:r>
                      <a:rPr lang="en-US" altLang="zh-CN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  <m:r>
                              <a:rPr lang="en-US" altLang="zh-CN" sz="180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  <m:r>
                              <a:rPr lang="en-US" altLang="zh-CN" sz="180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zh-CN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900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B77D5FE-1C02-43EC-BF0C-C07200BCBC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1870" y="892330"/>
                <a:ext cx="10515599" cy="5648130"/>
              </a:xfrm>
              <a:blipFill>
                <a:blip r:embed="rId3"/>
                <a:stretch>
                  <a:fillRect l="-4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B7BFAFDB-0E56-4402-9FF7-6CE4AF039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任务介绍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交通状态预测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4116766-F428-447A-A069-B6AE7E71BC19}"/>
              </a:ext>
            </a:extLst>
          </p:cNvPr>
          <p:cNvGrpSpPr/>
          <p:nvPr/>
        </p:nvGrpSpPr>
        <p:grpSpPr>
          <a:xfrm>
            <a:off x="7271152" y="1539832"/>
            <a:ext cx="4408617" cy="3945043"/>
            <a:chOff x="7215168" y="2238193"/>
            <a:chExt cx="4408617" cy="3945043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E16EB002-8554-4009-985A-EF53FE75B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0785" y="2238193"/>
              <a:ext cx="1669100" cy="1672129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7F08457-4892-4012-B115-D2B41A72D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3185" y="2359492"/>
              <a:ext cx="1669100" cy="1672129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603F90E6-7857-4E31-B344-D4BE4CFC2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5585" y="2511892"/>
              <a:ext cx="1669100" cy="1672129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C691EE1-49BB-4EA3-AF2C-63B6CDBF2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7985" y="2664292"/>
              <a:ext cx="1669100" cy="1672129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50C0C516-2F0F-4AED-BE62-2493439EF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0385" y="2816692"/>
              <a:ext cx="1669100" cy="1672129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485DE1DD-65BE-42C2-9231-D8E33F29A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2785" y="2969092"/>
              <a:ext cx="1669100" cy="1672129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3F49B7C8-2769-4724-9054-52787FCEC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5185" y="3121492"/>
              <a:ext cx="1669100" cy="1672129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041B14F5-471E-4E9A-B69E-D5C898EB5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7585" y="3273892"/>
              <a:ext cx="1669100" cy="1672129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24F71094-D798-46D2-89D2-EF7036977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9985" y="3426292"/>
              <a:ext cx="1669100" cy="1672129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ECE55953-C524-46B4-9B91-F0082B598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2385" y="3578692"/>
              <a:ext cx="1669100" cy="1672129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6DE389C7-70C9-4478-A13E-0A10EBC35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4785" y="3731092"/>
              <a:ext cx="1669100" cy="1672129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49B14249-4297-4F05-BBC4-99BE6B974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7185" y="3883492"/>
              <a:ext cx="1669100" cy="1672129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5C9EEDA7-D826-4D3C-9779-0A3905E44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9585" y="4035892"/>
              <a:ext cx="1669100" cy="1672129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FBBC5C03-5CFB-40D2-9090-EA6B478D4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4685" y="4184021"/>
              <a:ext cx="1669100" cy="1672129"/>
            </a:xfrm>
            <a:prstGeom prst="rect">
              <a:avLst/>
            </a:prstGeom>
          </p:spPr>
        </p:pic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ADB17A41-6C09-4E8D-BF3A-C87ED06D6195}"/>
                </a:ext>
              </a:extLst>
            </p:cNvPr>
            <p:cNvCxnSpPr>
              <a:cxnSpLocks/>
            </p:cNvCxnSpPr>
            <p:nvPr/>
          </p:nvCxnSpPr>
          <p:spPr>
            <a:xfrm>
              <a:off x="7883287" y="3879221"/>
              <a:ext cx="1990532" cy="19769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左大括号 27">
              <a:extLst>
                <a:ext uri="{FF2B5EF4-FFF2-40B4-BE49-F238E27FC236}">
                  <a16:creationId xmlns:a16="http://schemas.microsoft.com/office/drawing/2014/main" id="{7925CCF3-EE92-46AA-9F0A-367BF31B067E}"/>
                </a:ext>
              </a:extLst>
            </p:cNvPr>
            <p:cNvSpPr/>
            <p:nvPr/>
          </p:nvSpPr>
          <p:spPr>
            <a:xfrm rot="18945335">
              <a:off x="8128974" y="3829393"/>
              <a:ext cx="234562" cy="128127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左大括号 28">
              <a:extLst>
                <a:ext uri="{FF2B5EF4-FFF2-40B4-BE49-F238E27FC236}">
                  <a16:creationId xmlns:a16="http://schemas.microsoft.com/office/drawing/2014/main" id="{49445B4F-F31F-4FE0-BD33-83A56E1BADB5}"/>
                </a:ext>
              </a:extLst>
            </p:cNvPr>
            <p:cNvSpPr/>
            <p:nvPr/>
          </p:nvSpPr>
          <p:spPr>
            <a:xfrm rot="18945335">
              <a:off x="9179952" y="4852152"/>
              <a:ext cx="217716" cy="133108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524D91B6-6DFD-468E-BCD6-A84325D1D931}"/>
                </a:ext>
              </a:extLst>
            </p:cNvPr>
            <p:cNvSpPr txBox="1"/>
            <p:nvPr/>
          </p:nvSpPr>
          <p:spPr>
            <a:xfrm>
              <a:off x="9863769" y="5731668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/>
                <a:t>时间轴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E0CE3527-4E2A-4485-983C-930C7119B525}"/>
                    </a:ext>
                  </a:extLst>
                </p:cNvPr>
                <p:cNvSpPr txBox="1"/>
                <p:nvPr/>
              </p:nvSpPr>
              <p:spPr>
                <a:xfrm>
                  <a:off x="7215168" y="4470028"/>
                  <a:ext cx="110318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400" dirty="0"/>
                    <a:t>输入窗口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h</m:t>
                          </m:r>
                        </m:sub>
                      </m:sSub>
                    </m:oMath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E0CE3527-4E2A-4485-983C-930C7119B5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5168" y="4470028"/>
                  <a:ext cx="1103187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1657" t="-6000" b="-18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980998FB-57BF-467A-81F6-B016670CA5D3}"/>
                    </a:ext>
                  </a:extLst>
                </p:cNvPr>
                <p:cNvSpPr txBox="1"/>
                <p:nvPr/>
              </p:nvSpPr>
              <p:spPr>
                <a:xfrm>
                  <a:off x="8245701" y="5501620"/>
                  <a:ext cx="1076449" cy="3243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400" dirty="0"/>
                    <a:t>预测窗口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  <m:t>𝑝</m:t>
                          </m:r>
                        </m:sub>
                      </m:sSub>
                    </m:oMath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980998FB-57BF-467A-81F6-B016670CA5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5701" y="5501620"/>
                  <a:ext cx="1076449" cy="324384"/>
                </a:xfrm>
                <a:prstGeom prst="rect">
                  <a:avLst/>
                </a:prstGeom>
                <a:blipFill>
                  <a:blip r:embed="rId6"/>
                  <a:stretch>
                    <a:fillRect l="-1705" t="-3774" b="-132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22302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77D5FE-1C02-43EC-BF0C-C07200BCB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437" y="1577945"/>
            <a:ext cx="10515599" cy="3193108"/>
          </a:xfrm>
        </p:spPr>
        <p:txBody>
          <a:bodyPr>
            <a:normAutofit/>
          </a:bodyPr>
          <a:lstStyle/>
          <a:p>
            <a:pPr marL="342900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任务依赖的原子文件</a:t>
            </a:r>
            <a:endParaRPr lang="en-US" altLang="zh-CN" sz="2000" dirty="0">
              <a:latin typeface="+mn-lt"/>
              <a:ea typeface="+mn-ea"/>
              <a:cs typeface="+mn-ea"/>
              <a:sym typeface="+mn-lt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1800" b="1" dirty="0">
                <a:latin typeface="+mn-lt"/>
                <a:ea typeface="+mn-ea"/>
                <a:cs typeface="+mn-ea"/>
                <a:sym typeface="+mn-lt"/>
              </a:rPr>
              <a:t>.</a:t>
            </a:r>
            <a:r>
              <a:rPr lang="en-US" altLang="zh-CN" sz="1800" b="1" i="1" dirty="0">
                <a:latin typeface="+mn-lt"/>
                <a:ea typeface="+mn-ea"/>
                <a:cs typeface="+mn-ea"/>
                <a:sym typeface="+mn-lt"/>
              </a:rPr>
              <a:t>geo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文件：记录地理实体（传感器点、路段、区域、网格等）的基本信息，如经纬度等</a:t>
            </a:r>
            <a:endParaRPr lang="en-US" altLang="zh-CN" sz="1800" dirty="0">
              <a:latin typeface="+mn-lt"/>
              <a:ea typeface="+mn-ea"/>
              <a:cs typeface="+mn-ea"/>
              <a:sym typeface="+mn-lt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1800" b="1" i="1" dirty="0">
                <a:latin typeface="+mn-lt"/>
                <a:ea typeface="+mn-ea"/>
                <a:cs typeface="+mn-ea"/>
                <a:sym typeface="+mn-lt"/>
              </a:rPr>
              <a:t>.</a:t>
            </a:r>
            <a:r>
              <a:rPr lang="en-US" altLang="zh-CN" sz="1800" b="1" i="1" dirty="0" err="1">
                <a:latin typeface="+mn-lt"/>
                <a:ea typeface="+mn-ea"/>
                <a:cs typeface="+mn-ea"/>
                <a:sym typeface="+mn-lt"/>
              </a:rPr>
              <a:t>rel</a:t>
            </a:r>
            <a:r>
              <a:rPr lang="en-US" altLang="zh-CN" sz="1800" b="1" i="1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文件：记录地理实体之间的关系，如路网结构</a:t>
            </a:r>
            <a:endParaRPr lang="en-US" altLang="zh-CN" sz="1800" dirty="0">
              <a:latin typeface="+mn-lt"/>
              <a:ea typeface="+mn-ea"/>
              <a:cs typeface="+mn-ea"/>
              <a:sym typeface="+mn-lt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1800" b="1" i="1" dirty="0">
                <a:latin typeface="+mn-lt"/>
                <a:ea typeface="+mn-ea"/>
                <a:cs typeface="+mn-ea"/>
                <a:sym typeface="+mn-lt"/>
              </a:rPr>
              <a:t>.dyna 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文件：记录地理实体在不同时间所产生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/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记录的交通状态信息</a:t>
            </a:r>
            <a:endParaRPr lang="en-US" altLang="zh-CN" sz="1800" dirty="0">
              <a:latin typeface="+mn-lt"/>
              <a:ea typeface="+mn-ea"/>
              <a:cs typeface="+mn-ea"/>
              <a:sym typeface="+mn-lt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1800" b="1" i="1" dirty="0">
                <a:latin typeface="+mn-lt"/>
                <a:ea typeface="+mn-ea"/>
                <a:cs typeface="+mn-ea"/>
                <a:sym typeface="+mn-lt"/>
              </a:rPr>
              <a:t>.</a:t>
            </a:r>
            <a:r>
              <a:rPr lang="en-US" altLang="zh-CN" sz="1800" b="1" i="1" dirty="0" err="1">
                <a:latin typeface="+mn-lt"/>
                <a:ea typeface="+mn-ea"/>
                <a:cs typeface="+mn-ea"/>
                <a:sym typeface="+mn-lt"/>
              </a:rPr>
              <a:t>ext</a:t>
            </a:r>
            <a:r>
              <a:rPr lang="en-US" altLang="zh-CN" sz="1800" b="1" i="1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文件：记录影响交通状态的外部信息，如天气，温度等（可选的）</a:t>
            </a:r>
            <a:endParaRPr lang="en-US" altLang="zh-CN" sz="1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7BFAFDB-0E56-4402-9FF7-6CE4AF039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任务介绍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交通状态预测</a:t>
            </a:r>
          </a:p>
        </p:txBody>
      </p:sp>
    </p:spTree>
    <p:extLst>
      <p:ext uri="{BB962C8B-B14F-4D97-AF65-F5344CB8AC3E}">
        <p14:creationId xmlns:p14="http://schemas.microsoft.com/office/powerpoint/2010/main" val="11712884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77D5FE-1C02-43EC-BF0C-C07200BCB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64" y="845888"/>
            <a:ext cx="10515599" cy="3018936"/>
          </a:xfrm>
        </p:spPr>
        <p:txBody>
          <a:bodyPr>
            <a:normAutofit lnSpcReduction="10000"/>
          </a:bodyPr>
          <a:lstStyle/>
          <a:p>
            <a:pPr marL="342900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200" dirty="0">
                <a:latin typeface="+mn-lt"/>
                <a:ea typeface="+mn-ea"/>
                <a:cs typeface="+mn-ea"/>
                <a:sym typeface="+mn-lt"/>
              </a:rPr>
              <a:t>交通状况数据集</a:t>
            </a:r>
            <a:endParaRPr lang="en-US" altLang="zh-CN" sz="2200" dirty="0">
              <a:latin typeface="+mn-lt"/>
              <a:ea typeface="+mn-ea"/>
              <a:cs typeface="+mn-ea"/>
              <a:sym typeface="+mn-lt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1800" dirty="0">
                <a:latin typeface="+mj-lt"/>
                <a:ea typeface="+mn-ea"/>
                <a:cs typeface="+mn-ea"/>
                <a:sym typeface="+mn-lt"/>
              </a:rPr>
              <a:t>METR_LA</a:t>
            </a:r>
            <a:r>
              <a:rPr lang="zh-CN" altLang="en-US" sz="1800" dirty="0">
                <a:latin typeface="+mj-lt"/>
                <a:ea typeface="+mn-ea"/>
                <a:cs typeface="+mn-ea"/>
                <a:sym typeface="+mn-lt"/>
              </a:rPr>
              <a:t>：</a:t>
            </a:r>
            <a:r>
              <a:rPr lang="zh-CN" altLang="zh-CN" sz="1800" kern="50" dirty="0">
                <a:effectLst/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包含</a:t>
            </a:r>
            <a:r>
              <a:rPr lang="en-US" altLang="zh-CN" sz="1800" kern="50" dirty="0">
                <a:effectLst/>
                <a:latin typeface="+mj-lt"/>
                <a:ea typeface="宋体" panose="02010600030101010101" pitchFamily="2" charset="-122"/>
              </a:rPr>
              <a:t>2012</a:t>
            </a:r>
            <a:r>
              <a:rPr lang="zh-CN" altLang="zh-CN" sz="1800" kern="50" dirty="0">
                <a:effectLst/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1800" kern="50" dirty="0">
                <a:effectLst/>
                <a:latin typeface="+mj-lt"/>
                <a:ea typeface="宋体" panose="02010600030101010101" pitchFamily="2" charset="-122"/>
              </a:rPr>
              <a:t>3</a:t>
            </a:r>
            <a:r>
              <a:rPr lang="zh-CN" altLang="zh-CN" sz="1800" kern="50" dirty="0">
                <a:effectLst/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月至</a:t>
            </a:r>
            <a:r>
              <a:rPr lang="en-US" altLang="zh-CN" sz="1800" kern="50" dirty="0">
                <a:effectLst/>
                <a:latin typeface="+mj-lt"/>
                <a:ea typeface="宋体" panose="02010600030101010101" pitchFamily="2" charset="-122"/>
              </a:rPr>
              <a:t>6</a:t>
            </a:r>
            <a:r>
              <a:rPr lang="zh-CN" altLang="zh-CN" sz="1800" kern="50" dirty="0">
                <a:effectLst/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月在洛杉矶县高速上的</a:t>
            </a:r>
            <a:r>
              <a:rPr lang="en-US" altLang="zh-CN" sz="1800" kern="50" dirty="0">
                <a:effectLst/>
                <a:latin typeface="+mj-lt"/>
                <a:ea typeface="宋体" panose="02010600030101010101" pitchFamily="2" charset="-122"/>
              </a:rPr>
              <a:t>207</a:t>
            </a:r>
            <a:r>
              <a:rPr lang="zh-CN" altLang="zh-CN" sz="1800" kern="50" dirty="0">
                <a:effectLst/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个环路检测器所收集的平均交通速度</a:t>
            </a:r>
            <a:r>
              <a:rPr lang="zh-CN" altLang="en-US" sz="1800" kern="50" dirty="0">
                <a:effectLst/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800" kern="50" dirty="0">
              <a:effectLst/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1800" kern="50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PEMSD4</a:t>
            </a:r>
            <a:r>
              <a:rPr lang="zh-CN" altLang="en-US" sz="1800" kern="50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：包含</a:t>
            </a:r>
            <a:r>
              <a:rPr lang="en-US" altLang="zh-CN" sz="1800" kern="50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307</a:t>
            </a:r>
            <a:r>
              <a:rPr lang="zh-CN" altLang="en-US" sz="1800" kern="50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个环路检测器收集的旧金山湾区</a:t>
            </a:r>
            <a:r>
              <a:rPr lang="en-US" altLang="zh-CN" sz="1800" kern="50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2018</a:t>
            </a:r>
            <a:r>
              <a:rPr lang="zh-CN" altLang="en-US" sz="1800" kern="50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年</a:t>
            </a:r>
            <a:r>
              <a:rPr lang="en-US" altLang="zh-CN" sz="1800" kern="50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1</a:t>
            </a:r>
            <a:r>
              <a:rPr lang="zh-CN" altLang="en-US" sz="1800" kern="50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月和</a:t>
            </a:r>
            <a:r>
              <a:rPr lang="en-US" altLang="zh-CN" sz="1800" kern="50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2</a:t>
            </a:r>
            <a:r>
              <a:rPr lang="zh-CN" altLang="en-US" sz="1800" kern="50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月的交通流量数据。</a:t>
            </a:r>
            <a:endParaRPr lang="en-US" altLang="zh-CN" sz="1800" kern="50" dirty="0">
              <a:latin typeface="+mj-lt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1800" kern="50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T-DRIVE</a:t>
            </a:r>
            <a:r>
              <a:rPr lang="zh-CN" altLang="en-US" sz="1800" kern="50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： 由轨迹数据统计的</a:t>
            </a:r>
            <a:r>
              <a:rPr lang="en-US" altLang="zh-CN" sz="1800" kern="50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2015</a:t>
            </a:r>
            <a:r>
              <a:rPr lang="zh-CN" altLang="en-US" sz="1800" kern="50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年</a:t>
            </a:r>
            <a:r>
              <a:rPr lang="en-US" altLang="zh-CN" sz="1800" kern="50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2</a:t>
            </a:r>
            <a:r>
              <a:rPr lang="zh-CN" altLang="en-US" sz="1800" kern="50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月</a:t>
            </a:r>
            <a:r>
              <a:rPr lang="en-US" altLang="zh-CN" sz="1800" kern="50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1</a:t>
            </a:r>
            <a:r>
              <a:rPr lang="zh-CN" altLang="en-US" sz="1800" kern="50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日至</a:t>
            </a:r>
            <a:r>
              <a:rPr lang="en-US" altLang="zh-CN" sz="1800" kern="50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6</a:t>
            </a:r>
            <a:r>
              <a:rPr lang="zh-CN" altLang="en-US" sz="1800" kern="50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月</a:t>
            </a:r>
            <a:r>
              <a:rPr lang="en-US" altLang="zh-CN" sz="1800" kern="50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2</a:t>
            </a:r>
            <a:r>
              <a:rPr lang="zh-CN" altLang="en-US" sz="1800" kern="50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日北京市网格划分的区域乘车需求数据。</a:t>
            </a:r>
            <a:endParaRPr lang="en-US" altLang="zh-CN" sz="1800" kern="50" dirty="0">
              <a:latin typeface="+mj-lt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1800" b="0" i="0" dirty="0">
                <a:effectLst/>
                <a:latin typeface="+mj-lt"/>
              </a:rPr>
              <a:t>PORTO</a:t>
            </a:r>
            <a:r>
              <a:rPr lang="zh-CN" altLang="en-US" sz="1800" b="0" i="0" dirty="0">
                <a:effectLst/>
                <a:latin typeface="+mj-lt"/>
              </a:rPr>
              <a:t>：</a:t>
            </a:r>
            <a:r>
              <a:rPr lang="zh-CN" altLang="en-US" sz="1800" kern="50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由</a:t>
            </a:r>
            <a:r>
              <a:rPr lang="zh-CN" altLang="en-US" sz="1800" b="0" i="0" dirty="0">
                <a:effectLst/>
                <a:latin typeface="+mj-lt"/>
                <a:ea typeface="宋体" panose="02010600030101010101" pitchFamily="2" charset="-122"/>
              </a:rPr>
              <a:t>轨迹数据统计的</a:t>
            </a:r>
            <a:r>
              <a:rPr lang="en-US" altLang="zh-CN" sz="1800" b="0" i="0" dirty="0">
                <a:effectLst/>
                <a:latin typeface="+mj-lt"/>
                <a:ea typeface="宋体" panose="02010600030101010101" pitchFamily="2" charset="-122"/>
              </a:rPr>
              <a:t>2013</a:t>
            </a:r>
            <a:r>
              <a:rPr lang="zh-CN" altLang="en-US" sz="1800" b="0" i="0" dirty="0">
                <a:effectLst/>
                <a:latin typeface="+mj-lt"/>
                <a:ea typeface="宋体" panose="02010600030101010101" pitchFamily="2" charset="-122"/>
              </a:rPr>
              <a:t>年</a:t>
            </a:r>
            <a:r>
              <a:rPr lang="en-US" altLang="zh-CN" sz="1800" b="0" i="0" dirty="0">
                <a:effectLst/>
                <a:latin typeface="+mj-lt"/>
                <a:ea typeface="宋体" panose="02010600030101010101" pitchFamily="2" charset="-122"/>
              </a:rPr>
              <a:t>7</a:t>
            </a:r>
            <a:r>
              <a:rPr lang="zh-CN" altLang="en-US" sz="1800" b="0" i="0" dirty="0">
                <a:effectLst/>
                <a:latin typeface="+mj-lt"/>
                <a:ea typeface="宋体" panose="02010600030101010101" pitchFamily="2" charset="-122"/>
              </a:rPr>
              <a:t>月</a:t>
            </a:r>
            <a:r>
              <a:rPr lang="en-US" altLang="zh-CN" sz="1800" b="0" i="0" dirty="0">
                <a:effectLst/>
                <a:latin typeface="+mj-lt"/>
                <a:ea typeface="宋体" panose="02010600030101010101" pitchFamily="2" charset="-122"/>
              </a:rPr>
              <a:t>1</a:t>
            </a:r>
            <a:r>
              <a:rPr lang="zh-CN" altLang="en-US" sz="1800" b="0" i="0" dirty="0">
                <a:effectLst/>
                <a:latin typeface="+mj-lt"/>
                <a:ea typeface="宋体" panose="02010600030101010101" pitchFamily="2" charset="-122"/>
              </a:rPr>
              <a:t>日至</a:t>
            </a:r>
            <a:r>
              <a:rPr lang="en-US" altLang="zh-CN" sz="1800" b="0" i="0" dirty="0">
                <a:effectLst/>
                <a:latin typeface="+mj-lt"/>
                <a:ea typeface="宋体" panose="02010600030101010101" pitchFamily="2" charset="-122"/>
              </a:rPr>
              <a:t>9</a:t>
            </a:r>
            <a:r>
              <a:rPr lang="zh-CN" altLang="en-US" sz="1800" b="0" i="0" dirty="0">
                <a:effectLst/>
                <a:latin typeface="+mj-lt"/>
                <a:ea typeface="宋体" panose="02010600030101010101" pitchFamily="2" charset="-122"/>
              </a:rPr>
              <a:t>月</a:t>
            </a:r>
            <a:r>
              <a:rPr lang="en-US" altLang="zh-CN" sz="1800" dirty="0">
                <a:latin typeface="+mj-lt"/>
                <a:ea typeface="宋体" panose="02010600030101010101" pitchFamily="2" charset="-122"/>
              </a:rPr>
              <a:t>30</a:t>
            </a:r>
            <a:r>
              <a:rPr lang="zh-CN" altLang="en-US" sz="1800" dirty="0">
                <a:latin typeface="+mj-lt"/>
                <a:ea typeface="宋体" panose="02010600030101010101" pitchFamily="2" charset="-122"/>
              </a:rPr>
              <a:t>日葡萄牙波尔图网格划分的区域车流量数据。</a:t>
            </a:r>
            <a:endParaRPr lang="en-US" altLang="zh-CN" dirty="0">
              <a:latin typeface="+mj-lt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7BFAFDB-0E56-4402-9FF7-6CE4AF039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任务介绍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交通状态预测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3488CA4-EF33-4C6F-979D-135DF33C0CBC}"/>
              </a:ext>
            </a:extLst>
          </p:cNvPr>
          <p:cNvSpPr txBox="1"/>
          <p:nvPr/>
        </p:nvSpPr>
        <p:spPr>
          <a:xfrm>
            <a:off x="838200" y="6077444"/>
            <a:ext cx="1462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err="1"/>
              <a:t>METR_LA.geo</a:t>
            </a:r>
            <a:endParaRPr lang="zh-CN" altLang="en-US" sz="12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B7FACE9-5231-48B7-8697-909786620A49}"/>
              </a:ext>
            </a:extLst>
          </p:cNvPr>
          <p:cNvSpPr txBox="1"/>
          <p:nvPr/>
        </p:nvSpPr>
        <p:spPr>
          <a:xfrm>
            <a:off x="4455510" y="6077445"/>
            <a:ext cx="1462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err="1"/>
              <a:t>METR_LA.rel</a:t>
            </a:r>
            <a:endParaRPr lang="zh-CN" altLang="en-US" sz="1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E4722CE-BE4A-452A-ACA0-37CFC476F6AD}"/>
              </a:ext>
            </a:extLst>
          </p:cNvPr>
          <p:cNvSpPr txBox="1"/>
          <p:nvPr/>
        </p:nvSpPr>
        <p:spPr>
          <a:xfrm>
            <a:off x="9101394" y="6081961"/>
            <a:ext cx="1462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err="1"/>
              <a:t>METR_LA.dyna</a:t>
            </a:r>
            <a:endParaRPr lang="zh-CN" altLang="en-US" sz="1200" dirty="0"/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66EE2597-2D63-4578-9B8D-86998321A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435733"/>
              </p:ext>
            </p:extLst>
          </p:nvPr>
        </p:nvGraphicFramePr>
        <p:xfrm>
          <a:off x="3145262" y="4180772"/>
          <a:ext cx="4082850" cy="1752804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680289">
                  <a:extLst>
                    <a:ext uri="{9D8B030D-6E8A-4147-A177-3AD203B41FA5}">
                      <a16:colId xmlns:a16="http://schemas.microsoft.com/office/drawing/2014/main" val="1359952769"/>
                    </a:ext>
                  </a:extLst>
                </a:gridCol>
                <a:gridCol w="690465">
                  <a:extLst>
                    <a:ext uri="{9D8B030D-6E8A-4147-A177-3AD203B41FA5}">
                      <a16:colId xmlns:a16="http://schemas.microsoft.com/office/drawing/2014/main" val="840727581"/>
                    </a:ext>
                  </a:extLst>
                </a:gridCol>
                <a:gridCol w="814874">
                  <a:extLst>
                    <a:ext uri="{9D8B030D-6E8A-4147-A177-3AD203B41FA5}">
                      <a16:colId xmlns:a16="http://schemas.microsoft.com/office/drawing/2014/main" val="1919187762"/>
                    </a:ext>
                  </a:extLst>
                </a:gridCol>
                <a:gridCol w="1080652">
                  <a:extLst>
                    <a:ext uri="{9D8B030D-6E8A-4147-A177-3AD203B41FA5}">
                      <a16:colId xmlns:a16="http://schemas.microsoft.com/office/drawing/2014/main" val="2664836485"/>
                    </a:ext>
                  </a:extLst>
                </a:gridCol>
                <a:gridCol w="816570">
                  <a:extLst>
                    <a:ext uri="{9D8B030D-6E8A-4147-A177-3AD203B41FA5}">
                      <a16:colId xmlns:a16="http://schemas.microsoft.com/office/drawing/2014/main" val="2915812841"/>
                    </a:ext>
                  </a:extLst>
                </a:gridCol>
              </a:tblGrid>
              <a:tr h="29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rel_id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type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origin_id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destination_id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cost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5610409"/>
                  </a:ext>
                </a:extLst>
              </a:tr>
              <a:tr h="29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geo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716328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716328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57474953"/>
                  </a:ext>
                </a:extLst>
              </a:tr>
              <a:tr h="29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geo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716328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716331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4123.8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03663029"/>
                  </a:ext>
                </a:extLst>
              </a:tr>
              <a:tr h="29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geo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716328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716337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5179.6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96302839"/>
                  </a:ext>
                </a:extLst>
              </a:tr>
              <a:tr h="29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geo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716328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716339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7245.5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65269570"/>
                  </a:ext>
                </a:extLst>
              </a:tr>
              <a:tr h="29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geo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716328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716939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4785.1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07046251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9BA4904E-6D71-4C63-82A1-09E8ECB16F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870268"/>
              </p:ext>
            </p:extLst>
          </p:nvPr>
        </p:nvGraphicFramePr>
        <p:xfrm>
          <a:off x="7433387" y="4180773"/>
          <a:ext cx="4522233" cy="1752804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657394">
                  <a:extLst>
                    <a:ext uri="{9D8B030D-6E8A-4147-A177-3AD203B41FA5}">
                      <a16:colId xmlns:a16="http://schemas.microsoft.com/office/drawing/2014/main" val="791888415"/>
                    </a:ext>
                  </a:extLst>
                </a:gridCol>
                <a:gridCol w="620283">
                  <a:extLst>
                    <a:ext uri="{9D8B030D-6E8A-4147-A177-3AD203B41FA5}">
                      <a16:colId xmlns:a16="http://schemas.microsoft.com/office/drawing/2014/main" val="3565548764"/>
                    </a:ext>
                  </a:extLst>
                </a:gridCol>
                <a:gridCol w="1435662">
                  <a:extLst>
                    <a:ext uri="{9D8B030D-6E8A-4147-A177-3AD203B41FA5}">
                      <a16:colId xmlns:a16="http://schemas.microsoft.com/office/drawing/2014/main" val="4138844350"/>
                    </a:ext>
                  </a:extLst>
                </a:gridCol>
                <a:gridCol w="904447">
                  <a:extLst>
                    <a:ext uri="{9D8B030D-6E8A-4147-A177-3AD203B41FA5}">
                      <a16:colId xmlns:a16="http://schemas.microsoft.com/office/drawing/2014/main" val="2893217192"/>
                    </a:ext>
                  </a:extLst>
                </a:gridCol>
                <a:gridCol w="904447">
                  <a:extLst>
                    <a:ext uri="{9D8B030D-6E8A-4147-A177-3AD203B41FA5}">
                      <a16:colId xmlns:a16="http://schemas.microsoft.com/office/drawing/2014/main" val="2808145203"/>
                    </a:ext>
                  </a:extLst>
                </a:gridCol>
              </a:tblGrid>
              <a:tr h="29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dyna_id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type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time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entity_id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traffic_speed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532305"/>
                  </a:ext>
                </a:extLst>
              </a:tr>
              <a:tr h="29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state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2012-03-01T00:00:00Z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773869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64.375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50090504"/>
                  </a:ext>
                </a:extLst>
              </a:tr>
              <a:tr h="29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state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2012-03-01T00:05:00Z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773869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62.66667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22094794"/>
                  </a:ext>
                </a:extLst>
              </a:tr>
              <a:tr h="29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state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2012-03-01T00:10:00Z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773869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27766259"/>
                  </a:ext>
                </a:extLst>
              </a:tr>
              <a:tr h="29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state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2012-03-01T00:15:00Z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773869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53235881"/>
                  </a:ext>
                </a:extLst>
              </a:tr>
              <a:tr h="29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state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2012-03-01T00:20:00Z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773869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28374719"/>
                  </a:ext>
                </a:extLst>
              </a:tr>
            </a:tbl>
          </a:graphicData>
        </a:graphic>
      </p:graphicFrame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A07108DE-89D2-47E1-9F0F-0202716DF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218864"/>
              </p:ext>
            </p:extLst>
          </p:nvPr>
        </p:nvGraphicFramePr>
        <p:xfrm>
          <a:off x="155160" y="4180772"/>
          <a:ext cx="2834592" cy="1752804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708648">
                  <a:extLst>
                    <a:ext uri="{9D8B030D-6E8A-4147-A177-3AD203B41FA5}">
                      <a16:colId xmlns:a16="http://schemas.microsoft.com/office/drawing/2014/main" val="1514018996"/>
                    </a:ext>
                  </a:extLst>
                </a:gridCol>
                <a:gridCol w="708648">
                  <a:extLst>
                    <a:ext uri="{9D8B030D-6E8A-4147-A177-3AD203B41FA5}">
                      <a16:colId xmlns:a16="http://schemas.microsoft.com/office/drawing/2014/main" val="3719199645"/>
                    </a:ext>
                  </a:extLst>
                </a:gridCol>
                <a:gridCol w="1417296">
                  <a:extLst>
                    <a:ext uri="{9D8B030D-6E8A-4147-A177-3AD203B41FA5}">
                      <a16:colId xmlns:a16="http://schemas.microsoft.com/office/drawing/2014/main" val="1542853464"/>
                    </a:ext>
                  </a:extLst>
                </a:gridCol>
              </a:tblGrid>
              <a:tr h="29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geo_id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type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coordinates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83714374"/>
                  </a:ext>
                </a:extLst>
              </a:tr>
              <a:tr h="29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773869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Point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[-118.31828, 34.15497]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2689701"/>
                  </a:ext>
                </a:extLst>
              </a:tr>
              <a:tr h="29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767541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Point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[-118.23799, 34.11620]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4378199"/>
                  </a:ext>
                </a:extLst>
              </a:tr>
              <a:tr h="29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767542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Point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[-118.23818, 34.11640]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2785391"/>
                  </a:ext>
                </a:extLst>
              </a:tr>
              <a:tr h="29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717447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Point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[-118.26772, 34.07248]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98025409"/>
                  </a:ext>
                </a:extLst>
              </a:tr>
              <a:tr h="29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717446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Point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[-118.26572, 34.07142]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1626257"/>
                  </a:ext>
                </a:extLst>
              </a:tr>
            </a:tbl>
          </a:graphicData>
        </a:graphic>
      </p:graphicFrame>
      <p:grpSp>
        <p:nvGrpSpPr>
          <p:cNvPr id="12" name="组合 11">
            <a:extLst>
              <a:ext uri="{FF2B5EF4-FFF2-40B4-BE49-F238E27FC236}">
                <a16:creationId xmlns:a16="http://schemas.microsoft.com/office/drawing/2014/main" id="{AF323903-5C65-468A-8F95-55C51FB0731F}"/>
              </a:ext>
            </a:extLst>
          </p:cNvPr>
          <p:cNvGrpSpPr/>
          <p:nvPr/>
        </p:nvGrpSpPr>
        <p:grpSpPr>
          <a:xfrm>
            <a:off x="478255" y="3903534"/>
            <a:ext cx="10085493" cy="277238"/>
            <a:chOff x="1923154" y="3307689"/>
            <a:chExt cx="4152451" cy="208306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90288F87-26AA-4977-88B5-8A254E32DA4A}"/>
                </a:ext>
              </a:extLst>
            </p:cNvPr>
            <p:cNvCxnSpPr>
              <a:cxnSpLocks/>
            </p:cNvCxnSpPr>
            <p:nvPr/>
          </p:nvCxnSpPr>
          <p:spPr>
            <a:xfrm>
              <a:off x="1923154" y="3307692"/>
              <a:ext cx="4152451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E8CCA35E-BEF9-49E0-948A-F62FA03637A8}"/>
                </a:ext>
              </a:extLst>
            </p:cNvPr>
            <p:cNvCxnSpPr>
              <a:cxnSpLocks/>
            </p:cNvCxnSpPr>
            <p:nvPr/>
          </p:nvCxnSpPr>
          <p:spPr>
            <a:xfrm>
              <a:off x="1926569" y="3307689"/>
              <a:ext cx="0" cy="2083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633FF0CF-08B2-4744-8CB1-285A8EAD0FF0}"/>
                </a:ext>
              </a:extLst>
            </p:cNvPr>
            <p:cNvCxnSpPr>
              <a:cxnSpLocks/>
            </p:cNvCxnSpPr>
            <p:nvPr/>
          </p:nvCxnSpPr>
          <p:spPr>
            <a:xfrm>
              <a:off x="6075605" y="3307689"/>
              <a:ext cx="0" cy="2083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26421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77D5FE-1C02-43EC-BF0C-C07200BCB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046" y="792580"/>
            <a:ext cx="11202170" cy="2737789"/>
          </a:xfrm>
        </p:spPr>
        <p:txBody>
          <a:bodyPr>
            <a:normAutofit/>
          </a:bodyPr>
          <a:lstStyle/>
          <a:p>
            <a:pPr marL="342900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200" dirty="0">
                <a:latin typeface="+mn-lt"/>
                <a:ea typeface="+mn-ea"/>
                <a:cs typeface="+mn-ea"/>
                <a:sym typeface="+mn-lt"/>
              </a:rPr>
              <a:t>交通状况数据集</a:t>
            </a:r>
            <a:endParaRPr lang="en-US" altLang="zh-CN" sz="2200" dirty="0">
              <a:latin typeface="+mn-lt"/>
              <a:ea typeface="+mn-ea"/>
              <a:cs typeface="+mn-ea"/>
              <a:sym typeface="+mn-lt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1800" dirty="0">
                <a:latin typeface="+mj-lt"/>
                <a:ea typeface="+mn-ea"/>
                <a:cs typeface="+mn-ea"/>
                <a:sym typeface="+mn-lt"/>
              </a:rPr>
              <a:t>NYC-TAXI-OD</a:t>
            </a:r>
            <a:r>
              <a:rPr lang="zh-CN" altLang="en-US" sz="1800" dirty="0">
                <a:latin typeface="+mj-lt"/>
                <a:ea typeface="+mn-ea"/>
                <a:cs typeface="+mn-ea"/>
                <a:sym typeface="+mn-lt"/>
              </a:rPr>
              <a:t>：</a:t>
            </a:r>
            <a:r>
              <a:rPr lang="zh-CN" altLang="en-US" sz="1800" kern="50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由轨迹数据统计的纽约市不同区域之间流动的出租车流量数据。</a:t>
            </a:r>
            <a:endParaRPr lang="en-US" altLang="zh-CN" sz="1800" dirty="0">
              <a:latin typeface="+mj-lt"/>
              <a:ea typeface="+mn-ea"/>
              <a:cs typeface="+mn-ea"/>
              <a:sym typeface="+mn-lt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1800" dirty="0">
                <a:latin typeface="+mj-lt"/>
                <a:ea typeface="+mn-ea"/>
                <a:cs typeface="+mn-ea"/>
                <a:sym typeface="+mn-lt"/>
              </a:rPr>
              <a:t>NYC-TAXI-DYNA</a:t>
            </a:r>
            <a:r>
              <a:rPr lang="zh-CN" altLang="en-US" sz="1800" dirty="0">
                <a:latin typeface="+mj-lt"/>
                <a:ea typeface="+mn-ea"/>
                <a:cs typeface="+mn-ea"/>
                <a:sym typeface="+mn-lt"/>
              </a:rPr>
              <a:t>：</a:t>
            </a:r>
            <a:r>
              <a:rPr lang="zh-CN" altLang="en-US" sz="1800" kern="50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由轨迹数据统计的基于不规则区域划分的纽约市出租车的流量数据。</a:t>
            </a:r>
            <a:endParaRPr lang="en-US" altLang="zh-CN" sz="1800" dirty="0">
              <a:latin typeface="+mj-lt"/>
              <a:ea typeface="+mn-ea"/>
              <a:cs typeface="+mn-ea"/>
              <a:sym typeface="+mn-lt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1800" dirty="0">
                <a:latin typeface="+mj-lt"/>
                <a:ea typeface="+mn-ea"/>
                <a:cs typeface="+mn-ea"/>
                <a:sym typeface="+mn-lt"/>
              </a:rPr>
              <a:t>NYC-RISK</a:t>
            </a:r>
            <a:r>
              <a:rPr lang="zh-CN" altLang="en-US" sz="1800" dirty="0">
                <a:latin typeface="+mj-lt"/>
                <a:ea typeface="+mn-ea"/>
                <a:cs typeface="+mn-ea"/>
                <a:sym typeface="+mn-lt"/>
              </a:rPr>
              <a:t>：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纽约市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2013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年全年基于网格的交通事故数量数据以及对应时段的天气、温度、</a:t>
            </a:r>
            <a:r>
              <a:rPr lang="en-US" altLang="zh-CN" sz="1800" dirty="0">
                <a:latin typeface="+mj-lt"/>
                <a:ea typeface="宋体" panose="02010600030101010101" pitchFamily="2" charset="-122"/>
                <a:cs typeface="+mn-ea"/>
                <a:sym typeface="+mn-lt"/>
              </a:rPr>
              <a:t>POI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等数据。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7BFAFDB-0E56-4402-9FF7-6CE4AF039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任务介绍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交通状态预测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467818E-8ADA-4D2C-91AD-79DF56A1C9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922874"/>
              </p:ext>
            </p:extLst>
          </p:nvPr>
        </p:nvGraphicFramePr>
        <p:xfrm>
          <a:off x="1078962" y="3530369"/>
          <a:ext cx="4114800" cy="108585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9831815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10857738"/>
                    </a:ext>
                  </a:extLst>
                </a:gridCol>
                <a:gridCol w="748005">
                  <a:extLst>
                    <a:ext uri="{9D8B030D-6E8A-4147-A177-3AD203B41FA5}">
                      <a16:colId xmlns:a16="http://schemas.microsoft.com/office/drawing/2014/main" val="374348494"/>
                    </a:ext>
                  </a:extLst>
                </a:gridCol>
                <a:gridCol w="623595">
                  <a:extLst>
                    <a:ext uri="{9D8B030D-6E8A-4147-A177-3AD203B41FA5}">
                      <a16:colId xmlns:a16="http://schemas.microsoft.com/office/drawing/2014/main" val="96391382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2381229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956123149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geo_id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type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coordinates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row_id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column_id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risk_mask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179921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Polygon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[]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0347014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Polygon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[]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506583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Polygon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[]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8547604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Polygon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[]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419527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Polygon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[]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3359525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B4A59BA-AE45-4D86-8B65-A015756B48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428586"/>
              </p:ext>
            </p:extLst>
          </p:nvPr>
        </p:nvGraphicFramePr>
        <p:xfrm>
          <a:off x="6035351" y="3530369"/>
          <a:ext cx="4800600" cy="108585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33401">
                  <a:extLst>
                    <a:ext uri="{9D8B030D-6E8A-4147-A177-3AD203B41FA5}">
                      <a16:colId xmlns:a16="http://schemas.microsoft.com/office/drawing/2014/main" val="1357344300"/>
                    </a:ext>
                  </a:extLst>
                </a:gridCol>
                <a:gridCol w="615820">
                  <a:extLst>
                    <a:ext uri="{9D8B030D-6E8A-4147-A177-3AD203B41FA5}">
                      <a16:colId xmlns:a16="http://schemas.microsoft.com/office/drawing/2014/main" val="1542213292"/>
                    </a:ext>
                  </a:extLst>
                </a:gridCol>
                <a:gridCol w="715347">
                  <a:extLst>
                    <a:ext uri="{9D8B030D-6E8A-4147-A177-3AD203B41FA5}">
                      <a16:colId xmlns:a16="http://schemas.microsoft.com/office/drawing/2014/main" val="821680950"/>
                    </a:ext>
                  </a:extLst>
                </a:gridCol>
                <a:gridCol w="939281">
                  <a:extLst>
                    <a:ext uri="{9D8B030D-6E8A-4147-A177-3AD203B41FA5}">
                      <a16:colId xmlns:a16="http://schemas.microsoft.com/office/drawing/2014/main" val="3303710270"/>
                    </a:ext>
                  </a:extLst>
                </a:gridCol>
                <a:gridCol w="625151">
                  <a:extLst>
                    <a:ext uri="{9D8B030D-6E8A-4147-A177-3AD203B41FA5}">
                      <a16:colId xmlns:a16="http://schemas.microsoft.com/office/drawing/2014/main" val="182488594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6780442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89436673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rel_id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type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origin_id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destination_id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road_adj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risk_adj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poi_adj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0874425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geo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0194531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geo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9337795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geo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911023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geo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061278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geo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0.978763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83398394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A8537ADB-7C6B-457C-890B-374BA049A053}"/>
              </a:ext>
            </a:extLst>
          </p:cNvPr>
          <p:cNvSpPr txBox="1"/>
          <p:nvPr/>
        </p:nvSpPr>
        <p:spPr>
          <a:xfrm>
            <a:off x="2405185" y="4645714"/>
            <a:ext cx="1462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err="1"/>
              <a:t>NYC_RISK.geo</a:t>
            </a:r>
            <a:endParaRPr lang="zh-CN" altLang="en-US" sz="12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6582402-FF0F-4019-BD07-FB843B2E7D3A}"/>
              </a:ext>
            </a:extLst>
          </p:cNvPr>
          <p:cNvSpPr txBox="1"/>
          <p:nvPr/>
        </p:nvSpPr>
        <p:spPr>
          <a:xfrm>
            <a:off x="7411337" y="4655455"/>
            <a:ext cx="1462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err="1"/>
              <a:t>NYC_RISK.rel</a:t>
            </a:r>
            <a:endParaRPr lang="zh-CN" altLang="en-US" sz="1200" dirty="0"/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21541165-CF39-460A-B22A-E55D0B3A89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287480"/>
              </p:ext>
            </p:extLst>
          </p:nvPr>
        </p:nvGraphicFramePr>
        <p:xfrm>
          <a:off x="230155" y="4971690"/>
          <a:ext cx="11744133" cy="1535712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422988">
                  <a:extLst>
                    <a:ext uri="{9D8B030D-6E8A-4147-A177-3AD203B41FA5}">
                      <a16:colId xmlns:a16="http://schemas.microsoft.com/office/drawing/2014/main" val="4005551338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923266725"/>
                    </a:ext>
                  </a:extLst>
                </a:gridCol>
                <a:gridCol w="1032588">
                  <a:extLst>
                    <a:ext uri="{9D8B030D-6E8A-4147-A177-3AD203B41FA5}">
                      <a16:colId xmlns:a16="http://schemas.microsoft.com/office/drawing/2014/main" val="3407163120"/>
                    </a:ext>
                  </a:extLst>
                </a:gridCol>
                <a:gridCol w="516294">
                  <a:extLst>
                    <a:ext uri="{9D8B030D-6E8A-4147-A177-3AD203B41FA5}">
                      <a16:colId xmlns:a16="http://schemas.microsoft.com/office/drawing/2014/main" val="2127774323"/>
                    </a:ext>
                  </a:extLst>
                </a:gridCol>
                <a:gridCol w="516294">
                  <a:extLst>
                    <a:ext uri="{9D8B030D-6E8A-4147-A177-3AD203B41FA5}">
                      <a16:colId xmlns:a16="http://schemas.microsoft.com/office/drawing/2014/main" val="1934677776"/>
                    </a:ext>
                  </a:extLst>
                </a:gridCol>
                <a:gridCol w="516294">
                  <a:extLst>
                    <a:ext uri="{9D8B030D-6E8A-4147-A177-3AD203B41FA5}">
                      <a16:colId xmlns:a16="http://schemas.microsoft.com/office/drawing/2014/main" val="491482095"/>
                    </a:ext>
                  </a:extLst>
                </a:gridCol>
                <a:gridCol w="516294">
                  <a:extLst>
                    <a:ext uri="{9D8B030D-6E8A-4147-A177-3AD203B41FA5}">
                      <a16:colId xmlns:a16="http://schemas.microsoft.com/office/drawing/2014/main" val="114725259"/>
                    </a:ext>
                  </a:extLst>
                </a:gridCol>
                <a:gridCol w="516294">
                  <a:extLst>
                    <a:ext uri="{9D8B030D-6E8A-4147-A177-3AD203B41FA5}">
                      <a16:colId xmlns:a16="http://schemas.microsoft.com/office/drawing/2014/main" val="1011011580"/>
                    </a:ext>
                  </a:extLst>
                </a:gridCol>
                <a:gridCol w="516294">
                  <a:extLst>
                    <a:ext uri="{9D8B030D-6E8A-4147-A177-3AD203B41FA5}">
                      <a16:colId xmlns:a16="http://schemas.microsoft.com/office/drawing/2014/main" val="342641217"/>
                    </a:ext>
                  </a:extLst>
                </a:gridCol>
                <a:gridCol w="516294">
                  <a:extLst>
                    <a:ext uri="{9D8B030D-6E8A-4147-A177-3AD203B41FA5}">
                      <a16:colId xmlns:a16="http://schemas.microsoft.com/office/drawing/2014/main" val="3981357524"/>
                    </a:ext>
                  </a:extLst>
                </a:gridCol>
                <a:gridCol w="516294">
                  <a:extLst>
                    <a:ext uri="{9D8B030D-6E8A-4147-A177-3AD203B41FA5}">
                      <a16:colId xmlns:a16="http://schemas.microsoft.com/office/drawing/2014/main" val="2719809419"/>
                    </a:ext>
                  </a:extLst>
                </a:gridCol>
                <a:gridCol w="516294">
                  <a:extLst>
                    <a:ext uri="{9D8B030D-6E8A-4147-A177-3AD203B41FA5}">
                      <a16:colId xmlns:a16="http://schemas.microsoft.com/office/drawing/2014/main" val="1187213771"/>
                    </a:ext>
                  </a:extLst>
                </a:gridCol>
                <a:gridCol w="516294">
                  <a:extLst>
                    <a:ext uri="{9D8B030D-6E8A-4147-A177-3AD203B41FA5}">
                      <a16:colId xmlns:a16="http://schemas.microsoft.com/office/drawing/2014/main" val="3466216392"/>
                    </a:ext>
                  </a:extLst>
                </a:gridCol>
                <a:gridCol w="516294">
                  <a:extLst>
                    <a:ext uri="{9D8B030D-6E8A-4147-A177-3AD203B41FA5}">
                      <a16:colId xmlns:a16="http://schemas.microsoft.com/office/drawing/2014/main" val="4219068124"/>
                    </a:ext>
                  </a:extLst>
                </a:gridCol>
                <a:gridCol w="516294">
                  <a:extLst>
                    <a:ext uri="{9D8B030D-6E8A-4147-A177-3AD203B41FA5}">
                      <a16:colId xmlns:a16="http://schemas.microsoft.com/office/drawing/2014/main" val="1745689304"/>
                    </a:ext>
                  </a:extLst>
                </a:gridCol>
                <a:gridCol w="516294">
                  <a:extLst>
                    <a:ext uri="{9D8B030D-6E8A-4147-A177-3AD203B41FA5}">
                      <a16:colId xmlns:a16="http://schemas.microsoft.com/office/drawing/2014/main" val="2242663710"/>
                    </a:ext>
                  </a:extLst>
                </a:gridCol>
                <a:gridCol w="516294">
                  <a:extLst>
                    <a:ext uri="{9D8B030D-6E8A-4147-A177-3AD203B41FA5}">
                      <a16:colId xmlns:a16="http://schemas.microsoft.com/office/drawing/2014/main" val="4257705668"/>
                    </a:ext>
                  </a:extLst>
                </a:gridCol>
                <a:gridCol w="516294">
                  <a:extLst>
                    <a:ext uri="{9D8B030D-6E8A-4147-A177-3AD203B41FA5}">
                      <a16:colId xmlns:a16="http://schemas.microsoft.com/office/drawing/2014/main" val="3371580772"/>
                    </a:ext>
                  </a:extLst>
                </a:gridCol>
                <a:gridCol w="516294">
                  <a:extLst>
                    <a:ext uri="{9D8B030D-6E8A-4147-A177-3AD203B41FA5}">
                      <a16:colId xmlns:a16="http://schemas.microsoft.com/office/drawing/2014/main" val="2749928304"/>
                    </a:ext>
                  </a:extLst>
                </a:gridCol>
                <a:gridCol w="516294">
                  <a:extLst>
                    <a:ext uri="{9D8B030D-6E8A-4147-A177-3AD203B41FA5}">
                      <a16:colId xmlns:a16="http://schemas.microsoft.com/office/drawing/2014/main" val="1467073403"/>
                    </a:ext>
                  </a:extLst>
                </a:gridCol>
                <a:gridCol w="516294">
                  <a:extLst>
                    <a:ext uri="{9D8B030D-6E8A-4147-A177-3AD203B41FA5}">
                      <a16:colId xmlns:a16="http://schemas.microsoft.com/office/drawing/2014/main" val="592330228"/>
                    </a:ext>
                  </a:extLst>
                </a:gridCol>
                <a:gridCol w="516294">
                  <a:extLst>
                    <a:ext uri="{9D8B030D-6E8A-4147-A177-3AD203B41FA5}">
                      <a16:colId xmlns:a16="http://schemas.microsoft.com/office/drawing/2014/main" val="2066466479"/>
                    </a:ext>
                  </a:extLst>
                </a:gridCol>
              </a:tblGrid>
              <a:tr h="2559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dyna_id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type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time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row_id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column_id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risk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holiday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poi_type_0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poi_type_1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poi_type_2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poi_type_3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poi_type_4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poi_type_5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poi_type_6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temperature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weather_clear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weather_cloudy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weather_rain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weather_snow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weather_mist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inflow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outflow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extLst>
                  <a:ext uri="{0D108BD9-81ED-4DB2-BD59-A6C34878D82A}">
                    <a16:rowId xmlns:a16="http://schemas.microsoft.com/office/drawing/2014/main" val="964789040"/>
                  </a:ext>
                </a:extLst>
              </a:tr>
              <a:tr h="2559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state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2013-01-01T00:00:00Z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272.03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extLst>
                  <a:ext uri="{0D108BD9-81ED-4DB2-BD59-A6C34878D82A}">
                    <a16:rowId xmlns:a16="http://schemas.microsoft.com/office/drawing/2014/main" val="380559648"/>
                  </a:ext>
                </a:extLst>
              </a:tr>
              <a:tr h="2559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state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2013-01-01T01:00:00Z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271.46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extLst>
                  <a:ext uri="{0D108BD9-81ED-4DB2-BD59-A6C34878D82A}">
                    <a16:rowId xmlns:a16="http://schemas.microsoft.com/office/drawing/2014/main" val="4193076695"/>
                  </a:ext>
                </a:extLst>
              </a:tr>
              <a:tr h="2559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state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2013-01-01T02:00:00Z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271.19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extLst>
                  <a:ext uri="{0D108BD9-81ED-4DB2-BD59-A6C34878D82A}">
                    <a16:rowId xmlns:a16="http://schemas.microsoft.com/office/drawing/2014/main" val="4267840142"/>
                  </a:ext>
                </a:extLst>
              </a:tr>
              <a:tr h="2559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state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2013-01-01T03:00:00Z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271.07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extLst>
                  <a:ext uri="{0D108BD9-81ED-4DB2-BD59-A6C34878D82A}">
                    <a16:rowId xmlns:a16="http://schemas.microsoft.com/office/drawing/2014/main" val="451635956"/>
                  </a:ext>
                </a:extLst>
              </a:tr>
              <a:tr h="2559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state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2013-01-01T04:00:00Z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270.83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639" marR="6639" marT="6639" marB="0" anchor="ctr"/>
                </a:tc>
                <a:extLst>
                  <a:ext uri="{0D108BD9-81ED-4DB2-BD59-A6C34878D82A}">
                    <a16:rowId xmlns:a16="http://schemas.microsoft.com/office/drawing/2014/main" val="3349575860"/>
                  </a:ext>
                </a:extLst>
              </a:tr>
            </a:tbl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AC5C087E-F00E-4296-8925-24D91F834398}"/>
              </a:ext>
            </a:extLst>
          </p:cNvPr>
          <p:cNvSpPr txBox="1"/>
          <p:nvPr/>
        </p:nvSpPr>
        <p:spPr>
          <a:xfrm>
            <a:off x="5014646" y="6569828"/>
            <a:ext cx="1462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err="1"/>
              <a:t>NYC_RISK.grid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18826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EF303F7-0197-4A1F-AF34-9C08AD3BB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998" y="2539047"/>
            <a:ext cx="10276002" cy="3822289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684DD915-19A4-4A4A-8B90-69C857278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框架介绍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整体架构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 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2E55ABD7-C6C1-4541-86AD-CE509C3B2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3227"/>
            <a:ext cx="10515599" cy="862271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400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采用模块化流水线式架构，由 </a:t>
            </a: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5 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个模块共同完成评估实验。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CAF620A1-3649-4921-836D-040BEF5D2F2B}"/>
              </a:ext>
            </a:extLst>
          </p:cNvPr>
          <p:cNvSpPr/>
          <p:nvPr/>
        </p:nvSpPr>
        <p:spPr>
          <a:xfrm>
            <a:off x="4129087" y="2000251"/>
            <a:ext cx="2814638" cy="48577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4E7FAAC1-2A25-45E0-88E9-C82EC889330C}"/>
              </a:ext>
            </a:extLst>
          </p:cNvPr>
          <p:cNvSpPr/>
          <p:nvPr/>
        </p:nvSpPr>
        <p:spPr>
          <a:xfrm>
            <a:off x="8929688" y="3739197"/>
            <a:ext cx="2650332" cy="16400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797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97"/>
    </mc:Choice>
    <mc:Fallback xmlns="">
      <p:transition spd="slow" advTm="193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B77D5FE-1C02-43EC-BF0C-C07200BCBC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74373"/>
                <a:ext cx="10515599" cy="5681271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lnSpc>
                    <a:spcPct val="160000"/>
                  </a:lnSpc>
                  <a:buFont typeface="Arial" panose="020B0604020202090204" pitchFamily="34" charset="0"/>
                  <a:buChar char="•"/>
                </a:pPr>
                <a:r>
                  <a:rPr lang="zh-CN" altLang="en-US" sz="2000" dirty="0">
                    <a:latin typeface="+mn-lt"/>
                    <a:ea typeface="+mn-ea"/>
                    <a:cs typeface="+mn-ea"/>
                    <a:sym typeface="+mn-lt"/>
                  </a:rPr>
                  <a:t>标准输入特征</a:t>
                </a:r>
                <a:endParaRPr lang="en-US" altLang="zh-CN" sz="2000" dirty="0">
                  <a:latin typeface="+mn-lt"/>
                  <a:ea typeface="+mn-ea"/>
                  <a:cs typeface="+mn-ea"/>
                  <a:sym typeface="+mn-lt"/>
                </a:endParaRPr>
              </a:p>
              <a:p>
                <a:pPr marL="800100" lvl="1" indent="-342900">
                  <a:lnSpc>
                    <a:spcPct val="160000"/>
                  </a:lnSpc>
                  <a:buFont typeface="Arial" panose="020B0604020202090204" pitchFamily="34" charset="0"/>
                  <a:buChar char="•"/>
                </a:pPr>
                <a:r>
                  <a:rPr lang="en-US" altLang="zh-CN" sz="1800" b="1" i="1" dirty="0">
                    <a:latin typeface="+mn-lt"/>
                    <a:ea typeface="+mn-ea"/>
                    <a:cs typeface="+mn-ea"/>
                    <a:sym typeface="+mn-lt"/>
                  </a:rPr>
                  <a:t>X</a:t>
                </a:r>
                <a:r>
                  <a:rPr lang="zh-CN" altLang="en-US" sz="1800" b="1" i="1" dirty="0">
                    <a:latin typeface="+mn-lt"/>
                    <a:ea typeface="+mn-ea"/>
                    <a:cs typeface="+mn-ea"/>
                    <a:sym typeface="+mn-lt"/>
                  </a:rPr>
                  <a:t>：</a:t>
                </a:r>
                <a:r>
                  <a:rPr lang="zh-CN" altLang="en-US" sz="1800" dirty="0">
                    <a:latin typeface="+mn-lt"/>
                    <a:ea typeface="+mn-ea"/>
                    <a:cs typeface="+mn-ea"/>
                    <a:sym typeface="+mn-lt"/>
                  </a:rPr>
                  <a:t>表示历史交通状况的多维张量，</a:t>
                </a:r>
                <a:r>
                  <a:rPr lang="en-US" altLang="zh-CN" sz="1800" dirty="0">
                    <a:latin typeface="+mn-lt"/>
                    <a:ea typeface="+mn-ea"/>
                    <a:cs typeface="+mn-ea"/>
                    <a:sym typeface="+mn-lt"/>
                  </a:rPr>
                  <a:t>shape=(</a:t>
                </a:r>
                <a:r>
                  <a:rPr lang="en-US" altLang="zh-CN" sz="1800" dirty="0" err="1">
                    <a:latin typeface="+mn-lt"/>
                    <a:ea typeface="+mn-ea"/>
                    <a:cs typeface="+mn-ea"/>
                    <a:sym typeface="+mn-lt"/>
                  </a:rPr>
                  <a:t>batch_size</a:t>
                </a:r>
                <a:r>
                  <a:rPr lang="en-US" altLang="zh-CN" sz="1800" dirty="0">
                    <a:latin typeface="+mn-lt"/>
                    <a:ea typeface="+mn-ea"/>
                    <a:cs typeface="+mn-ea"/>
                    <a:sym typeface="+mn-lt"/>
                  </a:rPr>
                  <a:t>, </a:t>
                </a:r>
                <a:r>
                  <a:rPr lang="en-US" altLang="zh-CN" sz="1800" dirty="0" err="1">
                    <a:latin typeface="+mn-lt"/>
                    <a:ea typeface="+mn-ea"/>
                    <a:cs typeface="+mn-ea"/>
                    <a:sym typeface="+mn-lt"/>
                  </a:rPr>
                  <a:t>time_dim</a:t>
                </a:r>
                <a:r>
                  <a:rPr lang="en-US" altLang="zh-CN" sz="1800" dirty="0">
                    <a:latin typeface="+mn-lt"/>
                    <a:ea typeface="+mn-ea"/>
                    <a:cs typeface="+mn-ea"/>
                    <a:sym typeface="+mn-lt"/>
                  </a:rPr>
                  <a:t>, </a:t>
                </a:r>
                <a:r>
                  <a:rPr lang="en-US" altLang="zh-CN" sz="1800" dirty="0" err="1">
                    <a:latin typeface="+mn-lt"/>
                    <a:ea typeface="+mn-ea"/>
                    <a:cs typeface="+mn-ea"/>
                    <a:sym typeface="+mn-lt"/>
                  </a:rPr>
                  <a:t>space_dim</a:t>
                </a:r>
                <a:r>
                  <a:rPr lang="en-US" altLang="zh-CN" sz="1800" dirty="0">
                    <a:latin typeface="+mn-lt"/>
                    <a:ea typeface="+mn-ea"/>
                    <a:cs typeface="+mn-ea"/>
                    <a:sym typeface="+mn-lt"/>
                  </a:rPr>
                  <a:t>, </a:t>
                </a:r>
                <a:r>
                  <a:rPr lang="en-US" altLang="zh-CN" sz="1800" dirty="0" err="1">
                    <a:latin typeface="+mn-lt"/>
                    <a:ea typeface="+mn-ea"/>
                    <a:cs typeface="+mn-ea"/>
                    <a:sym typeface="+mn-lt"/>
                  </a:rPr>
                  <a:t>feature_dim</a:t>
                </a:r>
                <a:r>
                  <a:rPr lang="en-US" altLang="zh-CN" sz="1800" dirty="0">
                    <a:latin typeface="+mn-lt"/>
                    <a:ea typeface="+mn-ea"/>
                    <a:cs typeface="+mn-ea"/>
                    <a:sym typeface="+mn-lt"/>
                  </a:rPr>
                  <a:t>)</a:t>
                </a:r>
              </a:p>
              <a:p>
                <a:pPr marL="800100" lvl="1" indent="-342900">
                  <a:lnSpc>
                    <a:spcPct val="160000"/>
                  </a:lnSpc>
                  <a:buFont typeface="Arial" panose="020B0604020202090204" pitchFamily="34" charset="0"/>
                  <a:buChar char="•"/>
                </a:pPr>
                <a:r>
                  <a:rPr lang="en-US" altLang="zh-CN" sz="1800" b="1" i="1" dirty="0">
                    <a:latin typeface="+mn-lt"/>
                    <a:ea typeface="+mn-ea"/>
                    <a:cs typeface="+mn-ea"/>
                    <a:sym typeface="+mn-lt"/>
                  </a:rPr>
                  <a:t>y</a:t>
                </a:r>
                <a:r>
                  <a:rPr lang="zh-CN" altLang="en-US" sz="1800" b="1" i="1" dirty="0">
                    <a:latin typeface="+mn-lt"/>
                    <a:ea typeface="+mn-ea"/>
                    <a:cs typeface="+mn-ea"/>
                    <a:sym typeface="+mn-lt"/>
                  </a:rPr>
                  <a:t>：</a:t>
                </a:r>
                <a:r>
                  <a:rPr lang="zh-CN" altLang="en-US" sz="1800" dirty="0">
                    <a:latin typeface="+mn-lt"/>
                    <a:ea typeface="+mn-ea"/>
                    <a:cs typeface="+mn-ea"/>
                    <a:sym typeface="+mn-lt"/>
                  </a:rPr>
                  <a:t>表示未来交通状况的多维张量，</a:t>
                </a:r>
                <a:r>
                  <a:rPr lang="en-US" altLang="zh-CN" sz="1800" dirty="0">
                    <a:latin typeface="+mn-lt"/>
                    <a:ea typeface="+mn-ea"/>
                    <a:cs typeface="+mn-ea"/>
                    <a:sym typeface="+mn-lt"/>
                  </a:rPr>
                  <a:t>shape=(</a:t>
                </a:r>
                <a:r>
                  <a:rPr lang="en-US" altLang="zh-CN" sz="1800" dirty="0" err="1">
                    <a:latin typeface="+mn-lt"/>
                    <a:ea typeface="+mn-ea"/>
                    <a:cs typeface="+mn-ea"/>
                    <a:sym typeface="+mn-lt"/>
                  </a:rPr>
                  <a:t>batch_size</a:t>
                </a:r>
                <a:r>
                  <a:rPr lang="en-US" altLang="zh-CN" sz="1800" dirty="0">
                    <a:latin typeface="+mn-lt"/>
                    <a:ea typeface="+mn-ea"/>
                    <a:cs typeface="+mn-ea"/>
                    <a:sym typeface="+mn-lt"/>
                  </a:rPr>
                  <a:t>, </a:t>
                </a:r>
                <a:r>
                  <a:rPr lang="en-US" altLang="zh-CN" sz="1800" dirty="0" err="1">
                    <a:latin typeface="+mn-lt"/>
                    <a:ea typeface="+mn-ea"/>
                    <a:cs typeface="+mn-ea"/>
                    <a:sym typeface="+mn-lt"/>
                  </a:rPr>
                  <a:t>time_dim</a:t>
                </a:r>
                <a:r>
                  <a:rPr lang="en-US" altLang="zh-CN" sz="1800" dirty="0">
                    <a:latin typeface="+mn-lt"/>
                    <a:ea typeface="+mn-ea"/>
                    <a:cs typeface="+mn-ea"/>
                    <a:sym typeface="+mn-lt"/>
                  </a:rPr>
                  <a:t>, </a:t>
                </a:r>
                <a:r>
                  <a:rPr lang="en-US" altLang="zh-CN" sz="1800" dirty="0" err="1">
                    <a:latin typeface="+mn-lt"/>
                    <a:ea typeface="+mn-ea"/>
                    <a:cs typeface="+mn-ea"/>
                    <a:sym typeface="+mn-lt"/>
                  </a:rPr>
                  <a:t>space_dim</a:t>
                </a:r>
                <a:r>
                  <a:rPr lang="en-US" altLang="zh-CN" sz="1800" dirty="0">
                    <a:latin typeface="+mn-lt"/>
                    <a:ea typeface="+mn-ea"/>
                    <a:cs typeface="+mn-ea"/>
                    <a:sym typeface="+mn-lt"/>
                  </a:rPr>
                  <a:t> , </a:t>
                </a:r>
                <a:r>
                  <a:rPr lang="en-US" altLang="zh-CN" sz="1800" dirty="0" err="1">
                    <a:latin typeface="+mn-lt"/>
                    <a:ea typeface="+mn-ea"/>
                    <a:cs typeface="+mn-ea"/>
                    <a:sym typeface="+mn-lt"/>
                  </a:rPr>
                  <a:t>feature_dim</a:t>
                </a:r>
                <a:r>
                  <a:rPr lang="en-US" altLang="zh-CN" sz="1800" dirty="0">
                    <a:latin typeface="+mn-lt"/>
                    <a:ea typeface="+mn-ea"/>
                    <a:cs typeface="+mn-ea"/>
                    <a:sym typeface="+mn-lt"/>
                  </a:rPr>
                  <a:t>)</a:t>
                </a:r>
                <a:endParaRPr lang="en-US" altLang="zh-CN" sz="1800" b="1" i="1" dirty="0">
                  <a:latin typeface="+mn-lt"/>
                  <a:ea typeface="+mn-ea"/>
                  <a:cs typeface="+mn-ea"/>
                  <a:sym typeface="+mn-lt"/>
                </a:endParaRPr>
              </a:p>
              <a:p>
                <a:pPr marL="800100" lvl="1" indent="-342900">
                  <a:lnSpc>
                    <a:spcPct val="160000"/>
                  </a:lnSpc>
                  <a:buFont typeface="Arial" panose="020B0604020202090204" pitchFamily="34" charset="0"/>
                  <a:buChar char="•"/>
                </a:pPr>
                <a:r>
                  <a:rPr lang="en-US" altLang="zh-CN" sz="1800" b="1" i="1" dirty="0" err="1">
                    <a:latin typeface="+mn-lt"/>
                    <a:ea typeface="+mn-ea"/>
                    <a:cs typeface="+mn-ea"/>
                    <a:sym typeface="+mn-lt"/>
                  </a:rPr>
                  <a:t>X_ext</a:t>
                </a:r>
                <a:r>
                  <a:rPr lang="en-US" altLang="zh-CN" sz="1800" b="1" i="1" dirty="0">
                    <a:latin typeface="+mn-lt"/>
                    <a:ea typeface="+mn-ea"/>
                    <a:cs typeface="+mn-ea"/>
                    <a:sym typeface="+mn-lt"/>
                  </a:rPr>
                  <a:t>: </a:t>
                </a:r>
                <a:r>
                  <a:rPr lang="zh-CN" altLang="en-US" sz="1800" dirty="0">
                    <a:latin typeface="+mn-lt"/>
                    <a:ea typeface="+mn-ea"/>
                    <a:cs typeface="+mn-ea"/>
                    <a:sym typeface="+mn-lt"/>
                  </a:rPr>
                  <a:t>表示历史外部数据的多维张量，</a:t>
                </a:r>
                <a:r>
                  <a:rPr lang="en-US" altLang="zh-CN" sz="1800" dirty="0">
                    <a:latin typeface="+mn-lt"/>
                    <a:ea typeface="+mn-ea"/>
                    <a:cs typeface="+mn-ea"/>
                    <a:sym typeface="+mn-lt"/>
                  </a:rPr>
                  <a:t>shape=(</a:t>
                </a:r>
                <a:r>
                  <a:rPr lang="en-US" altLang="zh-CN" sz="1800" dirty="0" err="1">
                    <a:latin typeface="+mn-lt"/>
                    <a:ea typeface="+mn-ea"/>
                    <a:cs typeface="+mn-ea"/>
                    <a:sym typeface="+mn-lt"/>
                  </a:rPr>
                  <a:t>batch_size</a:t>
                </a:r>
                <a:r>
                  <a:rPr lang="en-US" altLang="zh-CN" sz="1800" dirty="0">
                    <a:latin typeface="+mn-lt"/>
                    <a:ea typeface="+mn-ea"/>
                    <a:cs typeface="+mn-ea"/>
                    <a:sym typeface="+mn-lt"/>
                  </a:rPr>
                  <a:t>, </a:t>
                </a:r>
                <a:r>
                  <a:rPr lang="en-US" altLang="zh-CN" sz="1800" dirty="0" err="1">
                    <a:latin typeface="+mn-lt"/>
                    <a:ea typeface="+mn-ea"/>
                    <a:cs typeface="+mn-ea"/>
                    <a:sym typeface="+mn-lt"/>
                  </a:rPr>
                  <a:t>time_dim</a:t>
                </a:r>
                <a:r>
                  <a:rPr lang="en-US" altLang="zh-CN" sz="1800" dirty="0">
                    <a:latin typeface="+mn-lt"/>
                    <a:ea typeface="+mn-ea"/>
                    <a:cs typeface="+mn-ea"/>
                    <a:sym typeface="+mn-lt"/>
                  </a:rPr>
                  <a:t>, </a:t>
                </a:r>
                <a:r>
                  <a:rPr lang="en-US" altLang="zh-CN" sz="1800" dirty="0" err="1">
                    <a:latin typeface="+mn-lt"/>
                    <a:ea typeface="+mn-ea"/>
                    <a:cs typeface="+mn-ea"/>
                    <a:sym typeface="+mn-lt"/>
                  </a:rPr>
                  <a:t>feature_dim</a:t>
                </a:r>
                <a:r>
                  <a:rPr lang="en-US" altLang="zh-CN" sz="1800" dirty="0">
                    <a:latin typeface="+mn-lt"/>
                    <a:ea typeface="+mn-ea"/>
                    <a:cs typeface="+mn-ea"/>
                    <a:sym typeface="+mn-lt"/>
                  </a:rPr>
                  <a:t>) [</a:t>
                </a:r>
                <a:r>
                  <a:rPr lang="zh-CN" altLang="en-US" sz="1800" dirty="0">
                    <a:latin typeface="+mn-lt"/>
                    <a:ea typeface="+mn-ea"/>
                    <a:cs typeface="+mn-ea"/>
                    <a:sym typeface="+mn-lt"/>
                  </a:rPr>
                  <a:t>可选的</a:t>
                </a:r>
                <a:r>
                  <a:rPr lang="en-US" altLang="zh-CN" sz="1800" dirty="0">
                    <a:latin typeface="+mn-lt"/>
                    <a:ea typeface="+mn-ea"/>
                    <a:cs typeface="+mn-ea"/>
                    <a:sym typeface="+mn-lt"/>
                  </a:rPr>
                  <a:t>]</a:t>
                </a:r>
              </a:p>
              <a:p>
                <a:pPr marL="800100" lvl="1" indent="-342900">
                  <a:lnSpc>
                    <a:spcPct val="160000"/>
                  </a:lnSpc>
                  <a:buFont typeface="Arial" panose="020B0604020202090204" pitchFamily="34" charset="0"/>
                  <a:buChar char="•"/>
                </a:pPr>
                <a:r>
                  <a:rPr lang="en-US" altLang="zh-CN" sz="1800" b="1" i="1" dirty="0" err="1">
                    <a:latin typeface="+mn-lt"/>
                    <a:ea typeface="+mn-ea"/>
                    <a:cs typeface="+mn-ea"/>
                    <a:sym typeface="+mn-lt"/>
                  </a:rPr>
                  <a:t>y_ext</a:t>
                </a:r>
                <a:r>
                  <a:rPr lang="en-US" altLang="zh-CN" sz="1800" b="1" i="1" dirty="0">
                    <a:latin typeface="+mn-lt"/>
                    <a:ea typeface="+mn-ea"/>
                    <a:cs typeface="+mn-ea"/>
                    <a:sym typeface="+mn-lt"/>
                  </a:rPr>
                  <a:t>: </a:t>
                </a:r>
                <a:r>
                  <a:rPr lang="zh-CN" altLang="en-US" sz="1800" dirty="0">
                    <a:latin typeface="+mn-lt"/>
                    <a:ea typeface="+mn-ea"/>
                    <a:cs typeface="+mn-ea"/>
                    <a:sym typeface="+mn-lt"/>
                  </a:rPr>
                  <a:t>表示未来外部数据的多维张量，</a:t>
                </a:r>
                <a:r>
                  <a:rPr lang="en-US" altLang="zh-CN" sz="1800" dirty="0">
                    <a:latin typeface="+mn-lt"/>
                    <a:ea typeface="+mn-ea"/>
                    <a:cs typeface="+mn-ea"/>
                    <a:sym typeface="+mn-lt"/>
                  </a:rPr>
                  <a:t>shape=(</a:t>
                </a:r>
                <a:r>
                  <a:rPr lang="en-US" altLang="zh-CN" sz="1800" dirty="0" err="1">
                    <a:latin typeface="+mn-lt"/>
                    <a:ea typeface="+mn-ea"/>
                    <a:cs typeface="+mn-ea"/>
                    <a:sym typeface="+mn-lt"/>
                  </a:rPr>
                  <a:t>batch_size</a:t>
                </a:r>
                <a:r>
                  <a:rPr lang="en-US" altLang="zh-CN" sz="1800" dirty="0">
                    <a:latin typeface="+mn-lt"/>
                    <a:ea typeface="+mn-ea"/>
                    <a:cs typeface="+mn-ea"/>
                    <a:sym typeface="+mn-lt"/>
                  </a:rPr>
                  <a:t>, </a:t>
                </a:r>
                <a:r>
                  <a:rPr lang="en-US" altLang="zh-CN" sz="1800" dirty="0" err="1">
                    <a:latin typeface="+mn-lt"/>
                    <a:ea typeface="+mn-ea"/>
                    <a:cs typeface="+mn-ea"/>
                    <a:sym typeface="+mn-lt"/>
                  </a:rPr>
                  <a:t>time_dim</a:t>
                </a:r>
                <a:r>
                  <a:rPr lang="en-US" altLang="zh-CN" sz="1800" dirty="0">
                    <a:latin typeface="+mn-lt"/>
                    <a:ea typeface="+mn-ea"/>
                    <a:cs typeface="+mn-ea"/>
                    <a:sym typeface="+mn-lt"/>
                  </a:rPr>
                  <a:t>, </a:t>
                </a:r>
                <a:r>
                  <a:rPr lang="en-US" altLang="zh-CN" sz="1800" dirty="0" err="1">
                    <a:latin typeface="+mn-lt"/>
                    <a:ea typeface="+mn-ea"/>
                    <a:cs typeface="+mn-ea"/>
                    <a:sym typeface="+mn-lt"/>
                  </a:rPr>
                  <a:t>feature_dim</a:t>
                </a:r>
                <a:r>
                  <a:rPr lang="en-US" altLang="zh-CN" sz="1800" dirty="0">
                    <a:latin typeface="+mn-lt"/>
                    <a:ea typeface="+mn-ea"/>
                    <a:cs typeface="+mn-ea"/>
                    <a:sym typeface="+mn-lt"/>
                  </a:rPr>
                  <a:t>) [</a:t>
                </a:r>
                <a:r>
                  <a:rPr lang="zh-CN" altLang="en-US" sz="1800" dirty="0">
                    <a:latin typeface="+mn-lt"/>
                    <a:ea typeface="+mn-ea"/>
                    <a:cs typeface="+mn-ea"/>
                    <a:sym typeface="+mn-lt"/>
                  </a:rPr>
                  <a:t>可选的</a:t>
                </a:r>
                <a:r>
                  <a:rPr lang="en-US" altLang="zh-CN" sz="1800" dirty="0">
                    <a:latin typeface="+mn-lt"/>
                    <a:ea typeface="+mn-ea"/>
                    <a:cs typeface="+mn-ea"/>
                    <a:sym typeface="+mn-lt"/>
                  </a:rPr>
                  <a:t>]</a:t>
                </a:r>
              </a:p>
              <a:p>
                <a:pPr marL="342900" indent="-342900">
                  <a:lnSpc>
                    <a:spcPct val="160000"/>
                  </a:lnSpc>
                  <a:buFont typeface="Arial" panose="020B0604020202090204" pitchFamily="34" charset="0"/>
                  <a:buChar char="•"/>
                </a:pPr>
                <a:r>
                  <a:rPr lang="zh-CN" altLang="en-US" sz="2000" dirty="0">
                    <a:latin typeface="+mn-lt"/>
                    <a:ea typeface="+mn-ea"/>
                    <a:cs typeface="+mn-ea"/>
                    <a:sym typeface="+mn-lt"/>
                  </a:rPr>
                  <a:t>预测目标即用历史预测未来（用</a:t>
                </a:r>
                <a:r>
                  <a:rPr lang="en-US" altLang="zh-CN" sz="2000" dirty="0">
                    <a:latin typeface="+mn-lt"/>
                    <a:ea typeface="+mn-ea"/>
                    <a:cs typeface="+mn-ea"/>
                    <a:sym typeface="+mn-lt"/>
                  </a:rPr>
                  <a:t>X</a:t>
                </a:r>
                <a:r>
                  <a:rPr lang="zh-CN" altLang="en-US" sz="2000" dirty="0">
                    <a:latin typeface="+mn-lt"/>
                    <a:ea typeface="+mn-ea"/>
                    <a:cs typeface="+mn-ea"/>
                    <a:sym typeface="+mn-lt"/>
                  </a:rPr>
                  <a:t>预测</a:t>
                </a:r>
                <a:r>
                  <a:rPr lang="en-US" altLang="zh-CN" sz="2000" dirty="0">
                    <a:latin typeface="+mn-lt"/>
                    <a:ea typeface="+mn-ea"/>
                    <a:cs typeface="+mn-ea"/>
                    <a:sym typeface="+mn-lt"/>
                  </a:rPr>
                  <a:t>Y</a:t>
                </a:r>
                <a:r>
                  <a:rPr lang="zh-CN" altLang="en-US" sz="2000" dirty="0">
                    <a:latin typeface="+mn-lt"/>
                    <a:ea typeface="+mn-ea"/>
                    <a:cs typeface="+mn-ea"/>
                    <a:sym typeface="+mn-lt"/>
                  </a:rPr>
                  <a:t>）</a:t>
                </a:r>
                <a:endParaRPr lang="en-US" altLang="zh-CN" sz="2000" dirty="0">
                  <a:latin typeface="+mn-lt"/>
                  <a:ea typeface="+mn-ea"/>
                  <a:cs typeface="+mn-ea"/>
                  <a:sym typeface="+mn-lt"/>
                </a:endParaRPr>
              </a:p>
              <a:p>
                <a:pPr marL="800100" lvl="1" indent="-342900">
                  <a:lnSpc>
                    <a:spcPct val="160000"/>
                  </a:lnSpc>
                  <a:buFont typeface="Arial" panose="020B060402020209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sz="1600" i="1" dirty="0" smtClean="0">
                        <a:latin typeface="Cambria Math" panose="02040503050406030204" pitchFamily="18" charset="0"/>
                        <a:ea typeface="+mn-ea"/>
                        <a:cs typeface="+mn-ea"/>
                        <a:sym typeface="+mn-lt"/>
                      </a:rPr>
                      <m:t> </m:t>
                    </m:r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160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zh-CN" sz="160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altLang="zh-CN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600" dirty="0">
                  <a:latin typeface="+mn-lt"/>
                  <a:ea typeface="+mn-ea"/>
                  <a:cs typeface="+mn-ea"/>
                  <a:sym typeface="+mn-lt"/>
                </a:endParaRPr>
              </a:p>
              <a:p>
                <a:pPr marL="342900" indent="-342900">
                  <a:lnSpc>
                    <a:spcPct val="160000"/>
                  </a:lnSpc>
                  <a:buFont typeface="Arial" panose="020B0604020202090204" pitchFamily="34" charset="0"/>
                  <a:buChar char="•"/>
                </a:pPr>
                <a:r>
                  <a:rPr lang="zh-CN" altLang="en-US" sz="2000" dirty="0">
                    <a:latin typeface="+mn-lt"/>
                    <a:ea typeface="+mn-ea"/>
                    <a:cs typeface="+mn-ea"/>
                    <a:sym typeface="+mn-lt"/>
                  </a:rPr>
                  <a:t>空间维度</a:t>
                </a:r>
                <a:r>
                  <a:rPr lang="en-US" altLang="zh-CN" sz="2000" dirty="0" err="1">
                    <a:latin typeface="+mn-lt"/>
                    <a:ea typeface="+mn-ea"/>
                    <a:cs typeface="+mn-ea"/>
                    <a:sym typeface="+mn-lt"/>
                  </a:rPr>
                  <a:t>space_dim</a:t>
                </a:r>
                <a:r>
                  <a:rPr lang="zh-CN" altLang="en-US" sz="2000" dirty="0">
                    <a:latin typeface="+mn-lt"/>
                    <a:ea typeface="+mn-ea"/>
                    <a:cs typeface="+mn-ea"/>
                    <a:sym typeface="+mn-lt"/>
                  </a:rPr>
                  <a:t>的说明</a:t>
                </a:r>
                <a:endParaRPr lang="en-US" altLang="zh-CN" sz="2000" dirty="0">
                  <a:latin typeface="+mn-lt"/>
                  <a:ea typeface="+mn-ea"/>
                  <a:cs typeface="+mn-ea"/>
                  <a:sym typeface="+mn-lt"/>
                </a:endParaRPr>
              </a:p>
              <a:p>
                <a:pPr marL="800100" lvl="1" indent="-342900">
                  <a:lnSpc>
                    <a:spcPct val="160000"/>
                  </a:lnSpc>
                  <a:buFont typeface="Arial" panose="020B0604020202090204" pitchFamily="34" charset="0"/>
                  <a:buChar char="•"/>
                </a:pPr>
                <a:r>
                  <a:rPr lang="en-US" altLang="zh-CN" sz="1600" dirty="0">
                    <a:latin typeface="+mn-lt"/>
                    <a:ea typeface="+mn-ea"/>
                    <a:cs typeface="+mn-ea"/>
                    <a:sym typeface="+mn-lt"/>
                  </a:rPr>
                  <a:t>1</a:t>
                </a:r>
                <a:r>
                  <a:rPr lang="zh-CN" altLang="en-US" sz="1600" dirty="0">
                    <a:latin typeface="+mn-lt"/>
                    <a:ea typeface="+mn-ea"/>
                    <a:cs typeface="+mn-ea"/>
                    <a:sym typeface="+mn-lt"/>
                  </a:rPr>
                  <a:t>维的（基于点、线、区域的数据）</a:t>
                </a:r>
                <a:endParaRPr lang="en-US" altLang="zh-CN" sz="1600" dirty="0">
                  <a:latin typeface="+mn-lt"/>
                  <a:ea typeface="+mn-ea"/>
                  <a:cs typeface="+mn-ea"/>
                  <a:sym typeface="+mn-lt"/>
                </a:endParaRPr>
              </a:p>
              <a:p>
                <a:pPr marL="800100" lvl="1" indent="-342900">
                  <a:lnSpc>
                    <a:spcPct val="160000"/>
                  </a:lnSpc>
                  <a:buFont typeface="Arial" panose="020B0604020202090204" pitchFamily="34" charset="0"/>
                  <a:buChar char="•"/>
                </a:pPr>
                <a:r>
                  <a:rPr lang="en-US" altLang="zh-CN" sz="1600" dirty="0">
                    <a:latin typeface="+mn-lt"/>
                    <a:ea typeface="+mn-ea"/>
                    <a:cs typeface="+mn-ea"/>
                    <a:sym typeface="+mn-lt"/>
                  </a:rPr>
                  <a:t>2</a:t>
                </a:r>
                <a:r>
                  <a:rPr lang="zh-CN" altLang="en-US" sz="1600" dirty="0">
                    <a:latin typeface="+mn-lt"/>
                    <a:ea typeface="+mn-ea"/>
                    <a:cs typeface="+mn-ea"/>
                    <a:sym typeface="+mn-lt"/>
                  </a:rPr>
                  <a:t>维的（网格数据、</a:t>
                </a:r>
                <a:r>
                  <a:rPr lang="en-US" altLang="zh-CN" sz="1600" dirty="0">
                    <a:latin typeface="+mn-lt"/>
                    <a:ea typeface="+mn-ea"/>
                    <a:cs typeface="+mn-ea"/>
                    <a:sym typeface="+mn-lt"/>
                  </a:rPr>
                  <a:t>OD</a:t>
                </a:r>
                <a:r>
                  <a:rPr lang="zh-CN" altLang="en-US" sz="1600" dirty="0">
                    <a:latin typeface="+mn-lt"/>
                    <a:ea typeface="+mn-ea"/>
                    <a:cs typeface="+mn-ea"/>
                    <a:sym typeface="+mn-lt"/>
                  </a:rPr>
                  <a:t>数据）</a:t>
                </a:r>
                <a:endParaRPr lang="en-US" altLang="zh-CN" sz="1600" dirty="0">
                  <a:latin typeface="+mn-lt"/>
                  <a:ea typeface="+mn-ea"/>
                  <a:cs typeface="+mn-ea"/>
                  <a:sym typeface="+mn-lt"/>
                </a:endParaRPr>
              </a:p>
              <a:p>
                <a:pPr marL="800100" lvl="1" indent="-342900">
                  <a:lnSpc>
                    <a:spcPct val="160000"/>
                  </a:lnSpc>
                  <a:buFont typeface="Arial" panose="020B0604020202090204" pitchFamily="34" charset="0"/>
                  <a:buChar char="•"/>
                </a:pPr>
                <a:r>
                  <a:rPr lang="en-US" altLang="zh-CN" sz="1600" dirty="0">
                    <a:latin typeface="+mn-lt"/>
                    <a:ea typeface="+mn-ea"/>
                    <a:cs typeface="+mn-ea"/>
                    <a:sym typeface="+mn-lt"/>
                  </a:rPr>
                  <a:t>4</a:t>
                </a:r>
                <a:r>
                  <a:rPr lang="zh-CN" altLang="en-US" sz="1600" dirty="0">
                    <a:latin typeface="+mn-lt"/>
                    <a:ea typeface="+mn-ea"/>
                    <a:cs typeface="+mn-ea"/>
                    <a:sym typeface="+mn-lt"/>
                  </a:rPr>
                  <a:t>维的（网格上的</a:t>
                </a:r>
                <a:r>
                  <a:rPr lang="en-US" altLang="zh-CN" sz="1600" dirty="0">
                    <a:latin typeface="+mn-lt"/>
                    <a:ea typeface="+mn-ea"/>
                    <a:cs typeface="+mn-ea"/>
                    <a:sym typeface="+mn-lt"/>
                  </a:rPr>
                  <a:t>OD</a:t>
                </a:r>
                <a:r>
                  <a:rPr lang="zh-CN" altLang="en-US" sz="1600" dirty="0">
                    <a:latin typeface="+mn-lt"/>
                    <a:ea typeface="+mn-ea"/>
                    <a:cs typeface="+mn-ea"/>
                    <a:sym typeface="+mn-lt"/>
                  </a:rPr>
                  <a:t>间的数据）</a:t>
                </a:r>
                <a:endParaRPr lang="en-US" altLang="zh-CN" sz="1600" dirty="0">
                  <a:latin typeface="+mn-lt"/>
                  <a:ea typeface="+mn-ea"/>
                  <a:cs typeface="+mn-ea"/>
                  <a:sym typeface="+mn-lt"/>
                </a:endParaRPr>
              </a:p>
              <a:p>
                <a:pPr marL="800100" lvl="1" indent="-342900">
                  <a:lnSpc>
                    <a:spcPct val="200000"/>
                  </a:lnSpc>
                  <a:buFont typeface="Arial" panose="020B0604020202090204" pitchFamily="34" charset="0"/>
                  <a:buChar char="•"/>
                </a:pPr>
                <a:endParaRPr lang="en-US" altLang="zh-CN" sz="1600" dirty="0">
                  <a:latin typeface="+mn-lt"/>
                  <a:ea typeface="+mn-ea"/>
                  <a:cs typeface="+mn-ea"/>
                  <a:sym typeface="+mn-lt"/>
                </a:endParaRPr>
              </a:p>
              <a:p>
                <a:pPr marL="800100" lvl="1" indent="-342900">
                  <a:lnSpc>
                    <a:spcPct val="200000"/>
                  </a:lnSpc>
                  <a:buFont typeface="Arial" panose="020B0604020202090204" pitchFamily="34" charset="0"/>
                  <a:buChar char="•"/>
                </a:pPr>
                <a:endParaRPr lang="zh-CN" altLang="en-US" sz="1600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B77D5FE-1C02-43EC-BF0C-C07200BCBC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74373"/>
                <a:ext cx="10515599" cy="5681271"/>
              </a:xfrm>
              <a:blipFill>
                <a:blip r:embed="rId3"/>
                <a:stretch>
                  <a:fillRect l="-522" b="-2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B7BFAFDB-0E56-4402-9FF7-6CE4AF039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任务介绍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交通状态预测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9AD6961D-CB98-4503-A34D-31D818C193FC}"/>
              </a:ext>
            </a:extLst>
          </p:cNvPr>
          <p:cNvSpPr txBox="1"/>
          <p:nvPr/>
        </p:nvSpPr>
        <p:spPr>
          <a:xfrm>
            <a:off x="8970139" y="4752537"/>
            <a:ext cx="834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时间特征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9492EC32-42D5-4ABF-BAD7-BFE6F2A47AF9}"/>
              </a:ext>
            </a:extLst>
          </p:cNvPr>
          <p:cNvSpPr txBox="1"/>
          <p:nvPr/>
        </p:nvSpPr>
        <p:spPr>
          <a:xfrm>
            <a:off x="10144843" y="4752537"/>
            <a:ext cx="834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空间特征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7F62DE4-B2AA-44C0-B001-8E2149787D04}"/>
              </a:ext>
            </a:extLst>
          </p:cNvPr>
          <p:cNvSpPr txBox="1"/>
          <p:nvPr/>
        </p:nvSpPr>
        <p:spPr>
          <a:xfrm>
            <a:off x="7267596" y="4725886"/>
            <a:ext cx="834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用户 </a:t>
            </a:r>
            <a:r>
              <a:rPr lang="en-US" altLang="zh-CN" sz="1200" dirty="0">
                <a:solidFill>
                  <a:schemeClr val="bg1"/>
                </a:solidFill>
              </a:rPr>
              <a:t>ID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7BFFFB4-D83F-4599-9420-DC7DB2360A95}"/>
              </a:ext>
            </a:extLst>
          </p:cNvPr>
          <p:cNvSpPr txBox="1"/>
          <p:nvPr/>
        </p:nvSpPr>
        <p:spPr>
          <a:xfrm>
            <a:off x="6304992" y="6154161"/>
            <a:ext cx="5574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2060"/>
                </a:solidFill>
              </a:rPr>
              <a:t>METR_LA</a:t>
            </a:r>
            <a:r>
              <a:rPr lang="zh-CN" altLang="en-US" dirty="0">
                <a:solidFill>
                  <a:srgbClr val="002060"/>
                </a:solidFill>
              </a:rPr>
              <a:t>数据集原子文件与输入数据维度对应关系</a:t>
            </a:r>
            <a:endParaRPr lang="zh-CN" altLang="en-US" dirty="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5F3F23FB-FC41-49DB-90D0-8E321EFA2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961112"/>
              </p:ext>
            </p:extLst>
          </p:nvPr>
        </p:nvGraphicFramePr>
        <p:xfrm>
          <a:off x="6470730" y="4417548"/>
          <a:ext cx="5242842" cy="160043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414801">
                  <a:extLst>
                    <a:ext uri="{9D8B030D-6E8A-4147-A177-3AD203B41FA5}">
                      <a16:colId xmlns:a16="http://schemas.microsoft.com/office/drawing/2014/main" val="1117692361"/>
                    </a:ext>
                  </a:extLst>
                </a:gridCol>
                <a:gridCol w="2828041">
                  <a:extLst>
                    <a:ext uri="{9D8B030D-6E8A-4147-A177-3AD203B41FA5}">
                      <a16:colId xmlns:a16="http://schemas.microsoft.com/office/drawing/2014/main" val="3754556152"/>
                    </a:ext>
                  </a:extLst>
                </a:gridCol>
              </a:tblGrid>
              <a:tr h="4001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.dyna</a:t>
                      </a:r>
                      <a:r>
                        <a:rPr lang="zh-CN" altLang="en-US" dirty="0"/>
                        <a:t>原子文件的列名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输入数据</a:t>
                      </a:r>
                      <a:r>
                        <a:rPr lang="en-US" altLang="zh-CN" dirty="0"/>
                        <a:t>X</a:t>
                      </a:r>
                      <a:r>
                        <a:rPr lang="zh-CN" altLang="en-US" dirty="0"/>
                        <a:t>和</a:t>
                      </a:r>
                      <a:r>
                        <a:rPr lang="en-US" altLang="zh-CN" dirty="0"/>
                        <a:t>y</a:t>
                      </a:r>
                      <a:r>
                        <a:rPr lang="zh-CN" altLang="en-US" dirty="0"/>
                        <a:t>的张量维度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224868"/>
                  </a:ext>
                </a:extLst>
              </a:tr>
              <a:tr h="4001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time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time_dim</a:t>
                      </a:r>
                      <a:r>
                        <a:rPr lang="en-US" altLang="zh-CN" sz="18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=34272</a:t>
                      </a:r>
                      <a:endParaRPr lang="zh-CN" alt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279061"/>
                  </a:ext>
                </a:extLst>
              </a:tr>
              <a:tr h="4001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solidFill>
                            <a:srgbClr val="FF0000"/>
                          </a:solidFill>
                        </a:rPr>
                        <a:t>entity_id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space_dim</a:t>
                      </a:r>
                      <a:r>
                        <a:rPr lang="en-US" altLang="zh-CN" sz="18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=207</a:t>
                      </a:r>
                      <a:endParaRPr lang="zh-CN" alt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463387"/>
                  </a:ext>
                </a:extLst>
              </a:tr>
              <a:tr h="4001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solidFill>
                            <a:srgbClr val="FF0000"/>
                          </a:solidFill>
                        </a:rPr>
                        <a:t>traffic_speed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feature_dim</a:t>
                      </a:r>
                      <a:r>
                        <a:rPr lang="en-US" altLang="zh-CN" sz="18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=1</a:t>
                      </a:r>
                      <a:endParaRPr lang="zh-CN" alt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47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4168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77D5FE-1C02-43EC-BF0C-C07200BCB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849988"/>
            <a:ext cx="10515599" cy="1327156"/>
          </a:xfrm>
        </p:spPr>
        <p:txBody>
          <a:bodyPr>
            <a:normAutofit/>
          </a:bodyPr>
          <a:lstStyle/>
          <a:p>
            <a:pPr marL="342900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评估方式：</a:t>
            </a:r>
            <a:endParaRPr lang="en-US" altLang="zh-CN" sz="2000" dirty="0">
              <a:latin typeface="+mn-lt"/>
              <a:ea typeface="+mn-ea"/>
              <a:cs typeface="+mn-ea"/>
              <a:sym typeface="+mn-lt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Value-based 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评估指标：评估真实值与预测值之间的</a:t>
            </a:r>
            <a:r>
              <a:rPr lang="zh-CN" altLang="en-US" sz="16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误差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，如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MAE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MSE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MAPE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RMSE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等</a:t>
            </a:r>
            <a:endParaRPr lang="en-US" altLang="zh-CN" sz="1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7BFAFDB-0E56-4402-9FF7-6CE4AF039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任务介绍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交通状态预测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350EB7E-0B40-4681-8D14-538FD4467C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262606"/>
              </p:ext>
            </p:extLst>
          </p:nvPr>
        </p:nvGraphicFramePr>
        <p:xfrm>
          <a:off x="6024050" y="2215134"/>
          <a:ext cx="5794727" cy="1589546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019987">
                  <a:extLst>
                    <a:ext uri="{9D8B030D-6E8A-4147-A177-3AD203B41FA5}">
                      <a16:colId xmlns:a16="http://schemas.microsoft.com/office/drawing/2014/main" val="3161675195"/>
                    </a:ext>
                  </a:extLst>
                </a:gridCol>
                <a:gridCol w="1959752">
                  <a:extLst>
                    <a:ext uri="{9D8B030D-6E8A-4147-A177-3AD203B41FA5}">
                      <a16:colId xmlns:a16="http://schemas.microsoft.com/office/drawing/2014/main" val="202479088"/>
                    </a:ext>
                  </a:extLst>
                </a:gridCol>
                <a:gridCol w="2814988">
                  <a:extLst>
                    <a:ext uri="{9D8B030D-6E8A-4147-A177-3AD203B41FA5}">
                      <a16:colId xmlns:a16="http://schemas.microsoft.com/office/drawing/2014/main" val="1567069378"/>
                    </a:ext>
                  </a:extLst>
                </a:gridCol>
              </a:tblGrid>
              <a:tr h="30138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/>
                        <a:t>输入名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/>
                        <a:t>含义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/>
                        <a:t>shape</a:t>
                      </a:r>
                      <a:endParaRPr lang="zh-CN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614017"/>
                  </a:ext>
                </a:extLst>
              </a:tr>
              <a:tr h="6066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/>
                        <a:t>y_true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真实的未来交通状况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lvl="1" indent="0" algn="ctr">
                        <a:lnSpc>
                          <a:spcPct val="160000"/>
                        </a:lnSpc>
                        <a:buFont typeface="Arial" panose="020B0604020202090204" pitchFamily="34" charset="0"/>
                        <a:buNone/>
                      </a:pPr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(</a:t>
                      </a:r>
                      <a:r>
                        <a:rPr lang="en-US" altLang="zh-CN" sz="1200" dirty="0" err="1">
                          <a:latin typeface="+mn-lt"/>
                          <a:ea typeface="+mn-ea"/>
                          <a:cs typeface="+mn-ea"/>
                          <a:sym typeface="+mn-lt"/>
                        </a:rPr>
                        <a:t>batch_size</a:t>
                      </a:r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, </a:t>
                      </a:r>
                      <a:r>
                        <a:rPr lang="en-US" altLang="zh-CN" sz="1200" dirty="0" err="1">
                          <a:latin typeface="+mn-lt"/>
                          <a:ea typeface="+mn-ea"/>
                          <a:cs typeface="+mn-ea"/>
                          <a:sym typeface="+mn-lt"/>
                        </a:rPr>
                        <a:t>time_dim</a:t>
                      </a:r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, </a:t>
                      </a:r>
                      <a:r>
                        <a:rPr lang="en-US" altLang="zh-CN" sz="1200" dirty="0" err="1">
                          <a:latin typeface="+mn-lt"/>
                          <a:ea typeface="+mn-ea"/>
                          <a:cs typeface="+mn-ea"/>
                          <a:sym typeface="+mn-lt"/>
                        </a:rPr>
                        <a:t>space_dim</a:t>
                      </a:r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, </a:t>
                      </a:r>
                      <a:r>
                        <a:rPr lang="en-US" altLang="zh-CN" sz="1200" dirty="0" err="1">
                          <a:latin typeface="+mn-lt"/>
                          <a:ea typeface="+mn-ea"/>
                          <a:cs typeface="+mn-ea"/>
                          <a:sym typeface="+mn-lt"/>
                        </a:rPr>
                        <a:t>feature_dim</a:t>
                      </a:r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)</a:t>
                      </a:r>
                      <a:endParaRPr lang="en-US" altLang="zh-CN" sz="1200" b="1" i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514594"/>
                  </a:ext>
                </a:extLst>
              </a:tr>
              <a:tr h="6066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/>
                        <a:t>y_pred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预测的未来交通状况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lvl="1" indent="0" algn="ctr">
                        <a:lnSpc>
                          <a:spcPct val="160000"/>
                        </a:lnSpc>
                        <a:buFont typeface="Arial" panose="020B0604020202090204" pitchFamily="34" charset="0"/>
                        <a:buNone/>
                      </a:pPr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(</a:t>
                      </a:r>
                      <a:r>
                        <a:rPr lang="en-US" altLang="zh-CN" sz="1200" dirty="0" err="1">
                          <a:latin typeface="+mn-lt"/>
                          <a:ea typeface="+mn-ea"/>
                          <a:cs typeface="+mn-ea"/>
                          <a:sym typeface="+mn-lt"/>
                        </a:rPr>
                        <a:t>batch_size</a:t>
                      </a:r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, </a:t>
                      </a:r>
                      <a:r>
                        <a:rPr lang="en-US" altLang="zh-CN" sz="1200" dirty="0" err="1">
                          <a:latin typeface="+mn-lt"/>
                          <a:ea typeface="+mn-ea"/>
                          <a:cs typeface="+mn-ea"/>
                          <a:sym typeface="+mn-lt"/>
                        </a:rPr>
                        <a:t>time_dim</a:t>
                      </a:r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, </a:t>
                      </a:r>
                      <a:r>
                        <a:rPr lang="en-US" altLang="zh-CN" sz="1200" dirty="0" err="1">
                          <a:latin typeface="+mn-lt"/>
                          <a:ea typeface="+mn-ea"/>
                          <a:cs typeface="+mn-ea"/>
                          <a:sym typeface="+mn-lt"/>
                        </a:rPr>
                        <a:t>space_dim</a:t>
                      </a:r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, </a:t>
                      </a:r>
                      <a:r>
                        <a:rPr lang="en-US" altLang="zh-CN" sz="1200" dirty="0" err="1">
                          <a:latin typeface="+mn-lt"/>
                          <a:ea typeface="+mn-ea"/>
                          <a:cs typeface="+mn-ea"/>
                          <a:sym typeface="+mn-lt"/>
                        </a:rPr>
                        <a:t>feature_dim</a:t>
                      </a:r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)</a:t>
                      </a:r>
                      <a:endParaRPr lang="en-US" altLang="zh-CN" sz="1200" b="1" i="1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094628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87E68C58-9603-4016-8142-3B8696D5F037}"/>
              </a:ext>
            </a:extLst>
          </p:cNvPr>
          <p:cNvSpPr txBox="1"/>
          <p:nvPr/>
        </p:nvSpPr>
        <p:spPr>
          <a:xfrm>
            <a:off x="8156411" y="3867187"/>
            <a:ext cx="1406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002060"/>
                </a:solidFill>
              </a:rPr>
              <a:t>标准评估输入接口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19A2009-DD45-46E5-817F-EB157D058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65" y="2201948"/>
            <a:ext cx="5204619" cy="404293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5D1C961-6213-474D-A565-FD5BD2364F48}"/>
              </a:ext>
            </a:extLst>
          </p:cNvPr>
          <p:cNvSpPr txBox="1"/>
          <p:nvPr/>
        </p:nvSpPr>
        <p:spPr>
          <a:xfrm>
            <a:off x="2115018" y="6317791"/>
            <a:ext cx="1406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002060"/>
                </a:solidFill>
              </a:rPr>
              <a:t>标准评估指标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95A2FBB-BAC1-4DDF-99D3-DAA0CE242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1150" y="4363123"/>
            <a:ext cx="2243134" cy="209316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FF37EEC-4999-4F37-A286-CCC96BBA32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5611" y="4334759"/>
            <a:ext cx="2243134" cy="212153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ABE6FF1-FB41-42DA-AE54-DD53A48046B0}"/>
              </a:ext>
            </a:extLst>
          </p:cNvPr>
          <p:cNvSpPr txBox="1"/>
          <p:nvPr/>
        </p:nvSpPr>
        <p:spPr>
          <a:xfrm>
            <a:off x="6961414" y="6518797"/>
            <a:ext cx="1406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002060"/>
                </a:solidFill>
              </a:rPr>
              <a:t>北京市真实流量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C305083-A693-49A7-816C-51CEBD41D347}"/>
              </a:ext>
            </a:extLst>
          </p:cNvPr>
          <p:cNvSpPr txBox="1"/>
          <p:nvPr/>
        </p:nvSpPr>
        <p:spPr>
          <a:xfrm>
            <a:off x="9489471" y="6518797"/>
            <a:ext cx="1406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002060"/>
                </a:solidFill>
              </a:rPr>
              <a:t>北京市预测流量</a:t>
            </a:r>
          </a:p>
        </p:txBody>
      </p:sp>
    </p:spTree>
    <p:extLst>
      <p:ext uri="{BB962C8B-B14F-4D97-AF65-F5344CB8AC3E}">
        <p14:creationId xmlns:p14="http://schemas.microsoft.com/office/powerpoint/2010/main" val="4059102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77D5FE-1C02-43EC-BF0C-C07200BCB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849988"/>
            <a:ext cx="10515599" cy="1280262"/>
          </a:xfrm>
        </p:spPr>
        <p:txBody>
          <a:bodyPr>
            <a:normAutofit/>
          </a:bodyPr>
          <a:lstStyle/>
          <a:p>
            <a:pPr marL="342900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评估方式：</a:t>
            </a:r>
            <a:endParaRPr lang="en-US" altLang="zh-CN" sz="2000" dirty="0">
              <a:latin typeface="+mn-lt"/>
              <a:ea typeface="+mn-ea"/>
              <a:cs typeface="+mn-ea"/>
              <a:sym typeface="+mn-lt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用户可自行设置输入窗口长度和预测窗口长度。</a:t>
            </a:r>
            <a:endParaRPr lang="en-US" altLang="zh-CN" sz="1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7BFAFDB-0E56-4402-9FF7-6CE4AF039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任务介绍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交通状态预测</a:t>
            </a: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CA9D3CF7-74A1-4226-B99E-15C21837A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298" y="2604474"/>
            <a:ext cx="6581671" cy="1398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内容占位符 1">
                <a:extLst>
                  <a:ext uri="{FF2B5EF4-FFF2-40B4-BE49-F238E27FC236}">
                    <a16:creationId xmlns:a16="http://schemas.microsoft.com/office/drawing/2014/main" id="{5BE70E0C-ADC3-4780-9945-3050A22961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52698" y="4557614"/>
                <a:ext cx="5825029" cy="14585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 baseline="0">
                    <a:solidFill>
                      <a:srgbClr val="002060"/>
                    </a:solidFill>
                    <a:latin typeface="Palatino Linotype" panose="02040502050505030304" pitchFamily="18" charset="0"/>
                    <a:ea typeface="Microsoft YaHei" charset="-122"/>
                    <a:cs typeface="Microsoft YaHei" charset="-122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 baseline="0">
                    <a:solidFill>
                      <a:srgbClr val="002060"/>
                    </a:solidFill>
                    <a:latin typeface="Palatino Linotype" panose="02040502050505030304" pitchFamily="18" charset="0"/>
                    <a:ea typeface="Microsoft YaHei" charset="-122"/>
                    <a:cs typeface="Microsoft YaHei" charset="-122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 baseline="0">
                    <a:solidFill>
                      <a:srgbClr val="002060"/>
                    </a:solidFill>
                    <a:latin typeface="Palatino Linotype" panose="02040502050505030304" pitchFamily="18" charset="0"/>
                    <a:ea typeface="Microsoft YaHei" charset="-122"/>
                    <a:cs typeface="Microsoft YaHei" charset="-122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 baseline="0">
                    <a:solidFill>
                      <a:srgbClr val="002060"/>
                    </a:solidFill>
                    <a:latin typeface="Palatino Linotype" panose="02040502050505030304" pitchFamily="18" charset="0"/>
                    <a:ea typeface="Microsoft YaHei" charset="-122"/>
                    <a:cs typeface="Microsoft YaHei" charset="-122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 baseline="0">
                    <a:solidFill>
                      <a:srgbClr val="002060"/>
                    </a:solidFill>
                    <a:latin typeface="Palatino Linotype" panose="02040502050505030304" pitchFamily="18" charset="0"/>
                    <a:ea typeface="Microsoft YaHei" charset="-122"/>
                    <a:cs typeface="Microsoft YaHei" charset="-122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+mn-lt"/>
                    <a:ea typeface="+mn-ea"/>
                    <a:cs typeface="+mn-ea"/>
                    <a:sym typeface="+mn-lt"/>
                  </a:rPr>
                  <a:t>左图使用输入窗口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𝑇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h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+mn-lt"/>
                    <a:ea typeface="+mn-ea"/>
                    <a:cs typeface="+mn-ea"/>
                    <a:sym typeface="+mn-lt"/>
                  </a:rPr>
                  <a:t>的数据预测未来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  <m:t>𝑇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  <m:t>𝑝</m:t>
                        </m:r>
                      </m:sub>
                    </m:sSub>
                  </m:oMath>
                </a14:m>
                <a:endParaRPr lang="en-US" altLang="zh-CN" sz="1600" dirty="0">
                  <a:latin typeface="+mn-lt"/>
                  <a:ea typeface="+mn-ea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+mn-lt"/>
                    <a:ea typeface="+mn-ea"/>
                    <a:cs typeface="+mn-ea"/>
                    <a:sym typeface="+mn-lt"/>
                  </a:rPr>
                  <a:t>右图考虑时间的周期性，引入一天为周期的数据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𝑇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+mn-lt"/>
                    <a:ea typeface="+mn-ea"/>
                    <a:cs typeface="+mn-ea"/>
                    <a:sym typeface="+mn-lt"/>
                  </a:rPr>
                  <a:t>和以星期为周期的数据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  <m:t>𝑇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+mn-ea"/>
                            <a:cs typeface="+mn-ea"/>
                            <a:sym typeface="+mn-lt"/>
                          </a:rPr>
                          <m:t>𝑤</m:t>
                        </m:r>
                      </m:sub>
                    </m:sSub>
                  </m:oMath>
                </a14:m>
                <a:endParaRPr lang="en-US" altLang="zh-CN" sz="1600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0" name="内容占位符 1">
                <a:extLst>
                  <a:ext uri="{FF2B5EF4-FFF2-40B4-BE49-F238E27FC236}">
                    <a16:creationId xmlns:a16="http://schemas.microsoft.com/office/drawing/2014/main" id="{5BE70E0C-ADC3-4780-9945-3050A2296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698" y="4557614"/>
                <a:ext cx="5825029" cy="1458558"/>
              </a:xfrm>
              <a:prstGeom prst="rect">
                <a:avLst/>
              </a:prstGeom>
              <a:blipFill>
                <a:blip r:embed="rId4"/>
                <a:stretch>
                  <a:fillRect l="-4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组合 51">
            <a:extLst>
              <a:ext uri="{FF2B5EF4-FFF2-40B4-BE49-F238E27FC236}">
                <a16:creationId xmlns:a16="http://schemas.microsoft.com/office/drawing/2014/main" id="{FC29D256-73BA-4158-B336-C61BAAF393B6}"/>
              </a:ext>
            </a:extLst>
          </p:cNvPr>
          <p:cNvGrpSpPr/>
          <p:nvPr/>
        </p:nvGrpSpPr>
        <p:grpSpPr>
          <a:xfrm>
            <a:off x="329683" y="2459386"/>
            <a:ext cx="4408617" cy="3951469"/>
            <a:chOff x="329683" y="2459386"/>
            <a:chExt cx="4408617" cy="3951469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AB8237D6-CADB-4601-8EF2-FA53D862C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300" y="2459386"/>
              <a:ext cx="1669100" cy="1672129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F7683AF7-81F9-49BF-B5CA-4358E5427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7700" y="2580685"/>
              <a:ext cx="1669100" cy="1672129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3417FC3C-05D1-4A4C-90AF-CBCDC96C6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0100" y="2733085"/>
              <a:ext cx="1669100" cy="1672129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3506D088-E632-46E3-8F71-EA98AC3C9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2500" y="2885485"/>
              <a:ext cx="1669100" cy="1672129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CFE97750-979B-4588-924C-B8C6CBE3A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4900" y="3037885"/>
              <a:ext cx="1669100" cy="1672129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E15CACC8-66EE-4337-B484-60A0A49A6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7300" y="3190285"/>
              <a:ext cx="1669100" cy="1672129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A7004753-B278-414D-83FA-A0AC9CAE7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9700" y="3342685"/>
              <a:ext cx="1669100" cy="1672129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7233C8D0-35BD-4593-9BFD-CABBE18BC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2100" y="3495085"/>
              <a:ext cx="1669100" cy="1672129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634B1FA1-4D16-4434-A319-E07618792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4500" y="3647485"/>
              <a:ext cx="1669100" cy="1672129"/>
            </a:xfrm>
            <a:prstGeom prst="rect">
              <a:avLst/>
            </a:prstGeom>
          </p:spPr>
        </p:pic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70E148E3-1987-4315-8E7C-153F7740F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900" y="3799885"/>
              <a:ext cx="1669100" cy="1672129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FA12EC82-2197-4C7B-AB67-B66349CE5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9300" y="3952285"/>
              <a:ext cx="1669100" cy="1672129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1932E905-6ADC-4BD7-AA9E-BE9C09622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1700" y="4104685"/>
              <a:ext cx="1669100" cy="1672129"/>
            </a:xfrm>
            <a:prstGeom prst="rect">
              <a:avLst/>
            </a:prstGeom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6E062D88-DFBC-4A50-B8D8-F562DBCD8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4100" y="4257085"/>
              <a:ext cx="1669100" cy="1672129"/>
            </a:xfrm>
            <a:prstGeom prst="rect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8E0B7F8A-D257-4B2C-8A98-19603AD5A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9200" y="4405214"/>
              <a:ext cx="1669100" cy="1672129"/>
            </a:xfrm>
            <a:prstGeom prst="rect">
              <a:avLst/>
            </a:prstGeom>
          </p:spPr>
        </p:pic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BE7901B3-A210-4011-A22C-91D20D34DD48}"/>
                </a:ext>
              </a:extLst>
            </p:cNvPr>
            <p:cNvCxnSpPr>
              <a:cxnSpLocks/>
            </p:cNvCxnSpPr>
            <p:nvPr/>
          </p:nvCxnSpPr>
          <p:spPr>
            <a:xfrm>
              <a:off x="997802" y="4100414"/>
              <a:ext cx="1990532" cy="19769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左大括号 44">
              <a:extLst>
                <a:ext uri="{FF2B5EF4-FFF2-40B4-BE49-F238E27FC236}">
                  <a16:creationId xmlns:a16="http://schemas.microsoft.com/office/drawing/2014/main" id="{D668D056-1A8F-42ED-9481-5255A8A36809}"/>
                </a:ext>
              </a:extLst>
            </p:cNvPr>
            <p:cNvSpPr/>
            <p:nvPr/>
          </p:nvSpPr>
          <p:spPr>
            <a:xfrm rot="18945335">
              <a:off x="1243489" y="4050586"/>
              <a:ext cx="234562" cy="128127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D4E51AF5-2EE9-473B-8460-A4BB8F4CB0AB}"/>
                </a:ext>
              </a:extLst>
            </p:cNvPr>
            <p:cNvSpPr txBox="1"/>
            <p:nvPr/>
          </p:nvSpPr>
          <p:spPr>
            <a:xfrm>
              <a:off x="2978284" y="5952861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/>
                <a:t>时间轴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D36D22F5-5C90-412C-8C4C-210DD32FF5E9}"/>
                    </a:ext>
                  </a:extLst>
                </p:cNvPr>
                <p:cNvSpPr txBox="1"/>
                <p:nvPr/>
              </p:nvSpPr>
              <p:spPr>
                <a:xfrm>
                  <a:off x="329683" y="4691221"/>
                  <a:ext cx="110318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400" dirty="0"/>
                    <a:t>输入窗口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h</m:t>
                          </m:r>
                        </m:sub>
                      </m:sSub>
                    </m:oMath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D36D22F5-5C90-412C-8C4C-210DD32FF5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683" y="4691221"/>
                  <a:ext cx="1103187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1657" t="-6000" b="-18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BD7AE0C3-3D4B-4A6D-B041-03D7255683E0}"/>
                    </a:ext>
                  </a:extLst>
                </p:cNvPr>
                <p:cNvSpPr txBox="1"/>
                <p:nvPr/>
              </p:nvSpPr>
              <p:spPr>
                <a:xfrm>
                  <a:off x="1360216" y="5722813"/>
                  <a:ext cx="1076449" cy="3243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400" dirty="0"/>
                    <a:t>预测窗口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+mn-ea"/>
                              <a:cs typeface="+mn-ea"/>
                              <a:sym typeface="+mn-lt"/>
                            </a:rPr>
                            <m:t>𝑝</m:t>
                          </m:r>
                        </m:sub>
                      </m:sSub>
                    </m:oMath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BD7AE0C3-3D4B-4A6D-B041-03D7255683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0216" y="5722813"/>
                  <a:ext cx="1076449" cy="324384"/>
                </a:xfrm>
                <a:prstGeom prst="rect">
                  <a:avLst/>
                </a:prstGeom>
                <a:blipFill>
                  <a:blip r:embed="rId7"/>
                  <a:stretch>
                    <a:fillRect l="-1695" t="-3774" b="-132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左大括号 50">
              <a:extLst>
                <a:ext uri="{FF2B5EF4-FFF2-40B4-BE49-F238E27FC236}">
                  <a16:creationId xmlns:a16="http://schemas.microsoft.com/office/drawing/2014/main" id="{FA2F9003-B2E7-47E5-A2A8-B9400D48FE54}"/>
                </a:ext>
              </a:extLst>
            </p:cNvPr>
            <p:cNvSpPr/>
            <p:nvPr/>
          </p:nvSpPr>
          <p:spPr>
            <a:xfrm rot="18945335">
              <a:off x="2316110" y="5129584"/>
              <a:ext cx="234562" cy="128127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42337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77D5FE-1C02-43EC-BF0C-C07200BCB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3227"/>
            <a:ext cx="10515599" cy="630300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cs typeface="+mn-ea"/>
                <a:sym typeface="+mn-lt"/>
              </a:rPr>
              <a:t>模型列表</a:t>
            </a:r>
            <a:endParaRPr lang="en-US" altLang="zh-CN" sz="2000" dirty="0">
              <a:cs typeface="+mn-ea"/>
              <a:sym typeface="+mn-lt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endParaRPr lang="en-US" altLang="zh-CN" sz="1600" dirty="0"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7BFAFDB-0E56-4402-9FF7-6CE4AF039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任务介绍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交通状态预测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30435999-696D-46D7-B34C-5E6FCBCC8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339153"/>
              </p:ext>
            </p:extLst>
          </p:nvPr>
        </p:nvGraphicFramePr>
        <p:xfrm>
          <a:off x="1164885" y="1893094"/>
          <a:ext cx="9862230" cy="4198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3705">
                  <a:extLst>
                    <a:ext uri="{9D8B030D-6E8A-4147-A177-3AD203B41FA5}">
                      <a16:colId xmlns:a16="http://schemas.microsoft.com/office/drawing/2014/main" val="2908701763"/>
                    </a:ext>
                  </a:extLst>
                </a:gridCol>
                <a:gridCol w="1643705">
                  <a:extLst>
                    <a:ext uri="{9D8B030D-6E8A-4147-A177-3AD203B41FA5}">
                      <a16:colId xmlns:a16="http://schemas.microsoft.com/office/drawing/2014/main" val="1837120897"/>
                    </a:ext>
                  </a:extLst>
                </a:gridCol>
                <a:gridCol w="1643705">
                  <a:extLst>
                    <a:ext uri="{9D8B030D-6E8A-4147-A177-3AD203B41FA5}">
                      <a16:colId xmlns:a16="http://schemas.microsoft.com/office/drawing/2014/main" val="2572612766"/>
                    </a:ext>
                  </a:extLst>
                </a:gridCol>
                <a:gridCol w="1643705">
                  <a:extLst>
                    <a:ext uri="{9D8B030D-6E8A-4147-A177-3AD203B41FA5}">
                      <a16:colId xmlns:a16="http://schemas.microsoft.com/office/drawing/2014/main" val="3171463119"/>
                    </a:ext>
                  </a:extLst>
                </a:gridCol>
                <a:gridCol w="1643705">
                  <a:extLst>
                    <a:ext uri="{9D8B030D-6E8A-4147-A177-3AD203B41FA5}">
                      <a16:colId xmlns:a16="http://schemas.microsoft.com/office/drawing/2014/main" val="1987720766"/>
                    </a:ext>
                  </a:extLst>
                </a:gridCol>
                <a:gridCol w="1643705">
                  <a:extLst>
                    <a:ext uri="{9D8B030D-6E8A-4147-A177-3AD203B41FA5}">
                      <a16:colId xmlns:a16="http://schemas.microsoft.com/office/drawing/2014/main" val="316682477"/>
                    </a:ext>
                  </a:extLst>
                </a:gridCol>
              </a:tblGrid>
              <a:tr h="46653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交通速度预测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交通流量预测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交通需求预测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交通事故预测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OD</a:t>
                      </a:r>
                      <a:r>
                        <a:rPr lang="zh-CN" altLang="en-US" dirty="0"/>
                        <a:t>矩阵预测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通用</a:t>
                      </a:r>
                      <a:r>
                        <a:rPr lang="en-US" altLang="zh-CN" dirty="0"/>
                        <a:t>Baseline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919060"/>
                  </a:ext>
                </a:extLst>
              </a:tr>
              <a:tr h="46653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DCRNN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ST-</a:t>
                      </a:r>
                      <a:r>
                        <a:rPr lang="en-US" altLang="zh-CN" dirty="0" err="1"/>
                        <a:t>ResNET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DMVST-Net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GSNET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GEML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RNN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019225"/>
                  </a:ext>
                </a:extLst>
              </a:tr>
              <a:tr h="46653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STGCN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ACFM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STG2Seq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CSTN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Seq2Seq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768672"/>
                  </a:ext>
                </a:extLst>
              </a:tr>
              <a:tr h="46653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GWNET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ASTGCN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CCRNN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FNN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446232"/>
                  </a:ext>
                </a:extLst>
              </a:tr>
              <a:tr h="46653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MTGNN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DGCN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AutoEncoder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069890"/>
                  </a:ext>
                </a:extLst>
              </a:tr>
              <a:tr h="46653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GMAN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STSGCN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SVR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305037"/>
                  </a:ext>
                </a:extLst>
              </a:tr>
              <a:tr h="46653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HGCN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AGCRN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VAR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684562"/>
                  </a:ext>
                </a:extLst>
              </a:tr>
              <a:tr h="46653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578732"/>
                  </a:ext>
                </a:extLst>
              </a:tr>
              <a:tr h="46653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14</a:t>
                      </a:r>
                      <a:r>
                        <a:rPr lang="zh-CN" altLang="en-US" dirty="0"/>
                        <a:t>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r>
                        <a:rPr lang="zh-CN" altLang="en-US" dirty="0"/>
                        <a:t>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r>
                        <a:rPr lang="zh-CN" altLang="en-US" dirty="0"/>
                        <a:t>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r>
                        <a:rPr lang="zh-CN" altLang="en-US" dirty="0"/>
                        <a:t>个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455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19990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77D5FE-1C02-43EC-BF0C-C07200BCB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455" y="773236"/>
            <a:ext cx="10370976" cy="702019"/>
          </a:xfrm>
        </p:spPr>
        <p:txBody>
          <a:bodyPr>
            <a:normAutofit/>
          </a:bodyPr>
          <a:lstStyle/>
          <a:p>
            <a:pPr marL="342900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cs typeface="+mn-ea"/>
                <a:sym typeface="+mn-lt"/>
              </a:rPr>
              <a:t>对比实验结果</a:t>
            </a:r>
            <a:endParaRPr lang="en-US" altLang="zh-CN" sz="2000" dirty="0"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7BFAFDB-0E56-4402-9FF7-6CE4AF039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任务介绍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交通状态预测</a:t>
            </a:r>
          </a:p>
        </p:txBody>
      </p:sp>
      <p:graphicFrame>
        <p:nvGraphicFramePr>
          <p:cNvPr id="8" name="表格 3">
            <a:extLst>
              <a:ext uri="{FF2B5EF4-FFF2-40B4-BE49-F238E27FC236}">
                <a16:creationId xmlns:a16="http://schemas.microsoft.com/office/drawing/2014/main" id="{7CDC1A70-EC6B-44CE-A842-3BD5810844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955377"/>
              </p:ext>
            </p:extLst>
          </p:nvPr>
        </p:nvGraphicFramePr>
        <p:xfrm>
          <a:off x="684245" y="1492301"/>
          <a:ext cx="4074368" cy="4691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6208">
                  <a:extLst>
                    <a:ext uri="{9D8B030D-6E8A-4147-A177-3AD203B41FA5}">
                      <a16:colId xmlns:a16="http://schemas.microsoft.com/office/drawing/2014/main" val="4217438145"/>
                    </a:ext>
                  </a:extLst>
                </a:gridCol>
                <a:gridCol w="1331179">
                  <a:extLst>
                    <a:ext uri="{9D8B030D-6E8A-4147-A177-3AD203B41FA5}">
                      <a16:colId xmlns:a16="http://schemas.microsoft.com/office/drawing/2014/main" val="4215829942"/>
                    </a:ext>
                  </a:extLst>
                </a:gridCol>
                <a:gridCol w="1506981">
                  <a:extLst>
                    <a:ext uri="{9D8B030D-6E8A-4147-A177-3AD203B41FA5}">
                      <a16:colId xmlns:a16="http://schemas.microsoft.com/office/drawing/2014/main" val="2445736454"/>
                    </a:ext>
                  </a:extLst>
                </a:gridCol>
              </a:tblGrid>
              <a:tr h="42653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j-lt"/>
                          <a:cs typeface="Times New Roman" panose="02020603050405020304" pitchFamily="18" charset="0"/>
                        </a:rPr>
                        <a:t>模型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j-lt"/>
                          <a:cs typeface="Times New Roman" panose="02020603050405020304" pitchFamily="18" charset="0"/>
                        </a:rPr>
                        <a:t>刊物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j-lt"/>
                          <a:cs typeface="Times New Roman" panose="02020603050405020304" pitchFamily="18" charset="0"/>
                        </a:rPr>
                        <a:t>分类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450438"/>
                  </a:ext>
                </a:extLst>
              </a:tr>
              <a:tr h="4265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00" dirty="0" err="1">
                          <a:effectLst/>
                          <a:latin typeface="+mj-lt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AutoEncoder</a:t>
                      </a:r>
                      <a:endParaRPr lang="zh-CN" altLang="zh-CN" sz="1400" kern="100" dirty="0">
                        <a:effectLst/>
                        <a:latin typeface="+mj-lt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j-lt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——</a:t>
                      </a:r>
                      <a:endParaRPr lang="zh-CN" altLang="en-US" sz="1400" dirty="0">
                        <a:latin typeface="+mj-lt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00" dirty="0">
                          <a:effectLst/>
                          <a:latin typeface="+mj-lt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浅层模型</a:t>
                      </a:r>
                      <a:endParaRPr lang="zh-CN" altLang="zh-CN" sz="1400" kern="100" dirty="0">
                        <a:effectLst/>
                        <a:latin typeface="+mj-lt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2199459"/>
                  </a:ext>
                </a:extLst>
              </a:tr>
              <a:tr h="4265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00" dirty="0">
                          <a:effectLst/>
                          <a:latin typeface="+mj-lt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Seq2Seq</a:t>
                      </a:r>
                      <a:endParaRPr lang="zh-CN" altLang="zh-CN" sz="1400" kern="100" dirty="0">
                        <a:effectLst/>
                        <a:latin typeface="+mj-lt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j-lt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——</a:t>
                      </a:r>
                      <a:endParaRPr lang="zh-CN" altLang="en-US" sz="1400" dirty="0">
                        <a:latin typeface="+mj-lt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00" dirty="0">
                          <a:effectLst/>
                          <a:latin typeface="+mj-lt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RNN</a:t>
                      </a:r>
                      <a:endParaRPr lang="zh-CN" altLang="en-US" sz="1400" dirty="0">
                        <a:latin typeface="+mj-lt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2819191"/>
                  </a:ext>
                </a:extLst>
              </a:tr>
              <a:tr h="4265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00" dirty="0">
                          <a:effectLst/>
                          <a:latin typeface="+mj-lt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DCRNN</a:t>
                      </a:r>
                      <a:endParaRPr lang="zh-CN" altLang="en-US" sz="1400" dirty="0">
                        <a:latin typeface="+mj-lt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j-lt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ICLR2018</a:t>
                      </a:r>
                      <a:endParaRPr lang="zh-CN" altLang="en-US" sz="1400" dirty="0">
                        <a:latin typeface="+mj-lt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j-lt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GCN+RNN</a:t>
                      </a:r>
                      <a:endParaRPr lang="zh-CN" altLang="en-US" sz="1400" dirty="0">
                        <a:latin typeface="+mj-lt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0917550"/>
                  </a:ext>
                </a:extLst>
              </a:tr>
              <a:tr h="4265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00" dirty="0">
                          <a:effectLst/>
                          <a:latin typeface="+mj-lt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STGCN</a:t>
                      </a:r>
                      <a:endParaRPr lang="zh-CN" altLang="en-US" sz="1400" dirty="0">
                        <a:latin typeface="+mj-lt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j-lt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IJCAI2018</a:t>
                      </a:r>
                      <a:endParaRPr lang="zh-CN" altLang="en-US" sz="1400" dirty="0">
                        <a:latin typeface="+mj-lt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j-lt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GCN+CNN</a:t>
                      </a:r>
                      <a:endParaRPr lang="zh-CN" altLang="en-US" sz="1400" dirty="0">
                        <a:latin typeface="+mj-lt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8476711"/>
                  </a:ext>
                </a:extLst>
              </a:tr>
              <a:tr h="4265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00" dirty="0">
                          <a:effectLst/>
                          <a:latin typeface="+mj-lt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TGCN</a:t>
                      </a:r>
                      <a:endParaRPr lang="zh-CN" altLang="en-US" sz="1400" dirty="0">
                        <a:latin typeface="+mj-lt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j-lt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ITIS2019</a:t>
                      </a:r>
                      <a:endParaRPr lang="zh-CN" altLang="en-US" sz="1400" dirty="0">
                        <a:latin typeface="+mj-lt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j-lt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GCN+RNN</a:t>
                      </a:r>
                      <a:endParaRPr lang="zh-CN" altLang="en-US" sz="1400" dirty="0">
                        <a:latin typeface="+mj-lt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1596513"/>
                  </a:ext>
                </a:extLst>
              </a:tr>
              <a:tr h="4265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00" dirty="0">
                          <a:effectLst/>
                          <a:latin typeface="+mj-lt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STG2Seq</a:t>
                      </a:r>
                      <a:endParaRPr lang="zh-CN" altLang="zh-CN" sz="1400" kern="100" dirty="0">
                        <a:effectLst/>
                        <a:latin typeface="+mj-lt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j-lt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IJCAI2019</a:t>
                      </a:r>
                      <a:endParaRPr lang="zh-CN" altLang="en-US" sz="1400" dirty="0">
                        <a:latin typeface="+mj-lt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>
                          <a:latin typeface="+mj-lt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GCN+Att</a:t>
                      </a:r>
                      <a:endParaRPr lang="zh-CN" altLang="en-US" sz="1400" dirty="0">
                        <a:latin typeface="+mj-lt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81554"/>
                  </a:ext>
                </a:extLst>
              </a:tr>
              <a:tr h="4265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00" dirty="0">
                          <a:effectLst/>
                          <a:latin typeface="+mj-lt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ASTGCN</a:t>
                      </a:r>
                      <a:endParaRPr lang="zh-CN" altLang="en-US" sz="1400" dirty="0">
                        <a:latin typeface="+mj-lt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j-lt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AAAI2019</a:t>
                      </a:r>
                      <a:endParaRPr lang="zh-CN" altLang="en-US" sz="1400" dirty="0">
                        <a:latin typeface="+mj-lt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>
                          <a:latin typeface="+mj-lt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GCN+CNN+Att</a:t>
                      </a:r>
                      <a:endParaRPr lang="zh-CN" altLang="en-US" sz="1400" dirty="0">
                        <a:latin typeface="+mj-lt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7440561"/>
                  </a:ext>
                </a:extLst>
              </a:tr>
              <a:tr h="4265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00" dirty="0">
                          <a:effectLst/>
                          <a:latin typeface="+mj-lt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GWNET</a:t>
                      </a:r>
                      <a:endParaRPr lang="zh-CN" altLang="en-US" sz="1400" dirty="0">
                        <a:latin typeface="+mj-lt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j-lt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IJCAI2019</a:t>
                      </a:r>
                      <a:endParaRPr lang="zh-CN" altLang="en-US" sz="1400" dirty="0">
                        <a:latin typeface="+mj-lt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j-lt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GCN+CNN</a:t>
                      </a:r>
                      <a:endParaRPr lang="zh-CN" altLang="en-US" sz="1400" dirty="0">
                        <a:latin typeface="+mj-lt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0461033"/>
                  </a:ext>
                </a:extLst>
              </a:tr>
              <a:tr h="4265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00" dirty="0">
                          <a:effectLst/>
                          <a:latin typeface="+mj-lt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AGCRN</a:t>
                      </a:r>
                      <a:endParaRPr lang="zh-CN" altLang="en-US" sz="1400" dirty="0">
                        <a:latin typeface="+mj-lt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j-lt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NIPS2020</a:t>
                      </a:r>
                      <a:endParaRPr lang="zh-CN" altLang="en-US" sz="1400" dirty="0">
                        <a:latin typeface="+mj-lt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j-lt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GCN+RNN</a:t>
                      </a:r>
                      <a:endParaRPr lang="zh-CN" altLang="en-US" sz="1400" dirty="0">
                        <a:latin typeface="+mj-lt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4153926"/>
                  </a:ext>
                </a:extLst>
              </a:tr>
              <a:tr h="4265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00" dirty="0">
                          <a:effectLst/>
                          <a:latin typeface="+mj-lt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MTGNN</a:t>
                      </a:r>
                      <a:endParaRPr lang="zh-CN" altLang="en-US" sz="1400" dirty="0">
                        <a:latin typeface="+mj-lt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j-lt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KDD2020</a:t>
                      </a:r>
                      <a:endParaRPr lang="zh-CN" altLang="en-US" sz="1400" dirty="0">
                        <a:latin typeface="+mj-lt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j-lt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GCN+CNN</a:t>
                      </a:r>
                      <a:endParaRPr lang="zh-CN" altLang="en-US" sz="1400" dirty="0">
                        <a:latin typeface="+mj-lt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2723530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6FFE1955-DBED-427F-A2A8-63B338635AB4}"/>
              </a:ext>
            </a:extLst>
          </p:cNvPr>
          <p:cNvSpPr/>
          <p:nvPr/>
        </p:nvSpPr>
        <p:spPr>
          <a:xfrm>
            <a:off x="1341432" y="6347766"/>
            <a:ext cx="2813801" cy="414719"/>
          </a:xfrm>
          <a:prstGeom prst="rect">
            <a:avLst/>
          </a:prstGeom>
          <a:gradFill flip="none" rotWithShape="1">
            <a:gsLst>
              <a:gs pos="0">
                <a:srgbClr val="007FA0">
                  <a:shade val="30000"/>
                  <a:satMod val="115000"/>
                </a:srgbClr>
              </a:gs>
              <a:gs pos="50000">
                <a:srgbClr val="007FA0">
                  <a:shade val="67500"/>
                  <a:satMod val="115000"/>
                </a:srgbClr>
              </a:gs>
              <a:gs pos="100000">
                <a:srgbClr val="007FA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10</a:t>
            </a:r>
            <a:r>
              <a:rPr lang="zh-CN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个不同类别的模型</a:t>
            </a:r>
            <a:endParaRPr lang="zh-CN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B843BFA-332E-48C8-BF9D-FBFE10650E8E}"/>
              </a:ext>
            </a:extLst>
          </p:cNvPr>
          <p:cNvSpPr/>
          <p:nvPr/>
        </p:nvSpPr>
        <p:spPr>
          <a:xfrm>
            <a:off x="6788632" y="6347765"/>
            <a:ext cx="3939084" cy="414719"/>
          </a:xfrm>
          <a:prstGeom prst="rect">
            <a:avLst/>
          </a:prstGeom>
          <a:gradFill flip="none" rotWithShape="1">
            <a:gsLst>
              <a:gs pos="0">
                <a:srgbClr val="007FA0">
                  <a:shade val="30000"/>
                  <a:satMod val="115000"/>
                </a:srgbClr>
              </a:gs>
              <a:gs pos="50000">
                <a:srgbClr val="007FA0">
                  <a:shade val="67500"/>
                  <a:satMod val="115000"/>
                </a:srgbClr>
              </a:gs>
              <a:gs pos="100000">
                <a:srgbClr val="007FA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7</a:t>
            </a:r>
            <a:r>
              <a:rPr lang="zh-CN" alt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个不同类别和来源的数据集</a:t>
            </a:r>
            <a:endParaRPr lang="zh-CN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FC752F9F-2BCE-4931-B29C-43C5AF4516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873847"/>
              </p:ext>
            </p:extLst>
          </p:nvPr>
        </p:nvGraphicFramePr>
        <p:xfrm>
          <a:off x="5252751" y="1475255"/>
          <a:ext cx="6534923" cy="46918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012">
                  <a:extLst>
                    <a:ext uri="{9D8B030D-6E8A-4147-A177-3AD203B41FA5}">
                      <a16:colId xmlns:a16="http://schemas.microsoft.com/office/drawing/2014/main" val="1473454197"/>
                    </a:ext>
                  </a:extLst>
                </a:gridCol>
                <a:gridCol w="1534711">
                  <a:extLst>
                    <a:ext uri="{9D8B030D-6E8A-4147-A177-3AD203B41FA5}">
                      <a16:colId xmlns:a16="http://schemas.microsoft.com/office/drawing/2014/main" val="1967041479"/>
                    </a:ext>
                  </a:extLst>
                </a:gridCol>
                <a:gridCol w="1226621">
                  <a:extLst>
                    <a:ext uri="{9D8B030D-6E8A-4147-A177-3AD203B41FA5}">
                      <a16:colId xmlns:a16="http://schemas.microsoft.com/office/drawing/2014/main" val="3082870396"/>
                    </a:ext>
                  </a:extLst>
                </a:gridCol>
                <a:gridCol w="1479257">
                  <a:extLst>
                    <a:ext uri="{9D8B030D-6E8A-4147-A177-3AD203B41FA5}">
                      <a16:colId xmlns:a16="http://schemas.microsoft.com/office/drawing/2014/main" val="1525590110"/>
                    </a:ext>
                  </a:extLst>
                </a:gridCol>
                <a:gridCol w="1561322">
                  <a:extLst>
                    <a:ext uri="{9D8B030D-6E8A-4147-A177-3AD203B41FA5}">
                      <a16:colId xmlns:a16="http://schemas.microsoft.com/office/drawing/2014/main" val="4238965209"/>
                    </a:ext>
                  </a:extLst>
                </a:gridCol>
              </a:tblGrid>
              <a:tr h="399156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j-lt"/>
                          <a:cs typeface="Times New Roman" panose="02020603050405020304" pitchFamily="18" charset="0"/>
                        </a:rPr>
                        <a:t>类别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r>
                        <a:rPr lang="zh-CN" altLang="en-US" dirty="0"/>
                        <a:t>类别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j-lt"/>
                          <a:cs typeface="Times New Roman" panose="02020603050405020304" pitchFamily="18" charset="0"/>
                        </a:rPr>
                        <a:t>数据集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j-lt"/>
                          <a:cs typeface="Times New Roman" panose="02020603050405020304" pitchFamily="18" charset="0"/>
                        </a:rPr>
                        <a:t>地点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+mj-lt"/>
                          <a:cs typeface="Times New Roman" panose="02020603050405020304" pitchFamily="18" charset="0"/>
                        </a:rPr>
                        <a:t>时间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2951855"/>
                  </a:ext>
                </a:extLst>
              </a:tr>
              <a:tr h="54869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+mj-lt"/>
                          <a:cs typeface="Times New Roman" panose="02020603050405020304" pitchFamily="18" charset="0"/>
                        </a:rPr>
                        <a:t>传感器数据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+mj-lt"/>
                          <a:cs typeface="Times New Roman" panose="02020603050405020304" pitchFamily="18" charset="0"/>
                        </a:rPr>
                        <a:t>速度数据</a:t>
                      </a:r>
                      <a:endParaRPr lang="en-US" altLang="zh-CN" sz="14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j-lt"/>
                          <a:cs typeface="Times New Roman" panose="02020603050405020304" pitchFamily="18" charset="0"/>
                        </a:rPr>
                        <a:t>METR_LA</a:t>
                      </a:r>
                      <a:endParaRPr lang="zh-CN" altLang="en-US" sz="14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+mj-lt"/>
                          <a:cs typeface="Times New Roman" panose="02020603050405020304" pitchFamily="18" charset="0"/>
                        </a:rPr>
                        <a:t>美国洛杉矶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2012</a:t>
                      </a:r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年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月至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月</a:t>
                      </a:r>
                      <a:endParaRPr lang="zh-CN" altLang="en-US" sz="14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3811480"/>
                  </a:ext>
                </a:extLst>
              </a:tr>
              <a:tr h="54869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j-lt"/>
                          <a:cs typeface="Times New Roman" panose="02020603050405020304" pitchFamily="18" charset="0"/>
                        </a:rPr>
                        <a:t>PEMS_BAY</a:t>
                      </a:r>
                      <a:endParaRPr lang="zh-CN" altLang="en-US" sz="14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+mj-lt"/>
                          <a:cs typeface="Times New Roman" panose="02020603050405020304" pitchFamily="18" charset="0"/>
                        </a:rPr>
                        <a:t>美国旧金山湾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2017</a:t>
                      </a:r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年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月到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月</a:t>
                      </a:r>
                      <a:endParaRPr lang="zh-CN" altLang="en-US" sz="14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4931141"/>
                  </a:ext>
                </a:extLst>
              </a:tr>
              <a:tr h="54869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+mj-lt"/>
                          <a:cs typeface="Times New Roman" panose="02020603050405020304" pitchFamily="18" charset="0"/>
                        </a:rPr>
                        <a:t>流量数据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j-lt"/>
                          <a:cs typeface="Times New Roman" panose="02020603050405020304" pitchFamily="18" charset="0"/>
                        </a:rPr>
                        <a:t>PEMSD4</a:t>
                      </a:r>
                      <a:endParaRPr lang="zh-CN" altLang="en-US" sz="14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latin typeface="+mj-lt"/>
                          <a:cs typeface="Times New Roman" panose="02020603050405020304" pitchFamily="18" charset="0"/>
                        </a:rPr>
                        <a:t>美国旧金山湾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2018</a:t>
                      </a:r>
                      <a:r>
                        <a:rPr lang="ar-SA" altLang="zh-CN" sz="14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年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ar-SA" altLang="zh-CN" sz="14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月</a:t>
                      </a:r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和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ar-SA" altLang="zh-CN" sz="14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月</a:t>
                      </a:r>
                      <a:endParaRPr lang="zh-CN" altLang="en-US" sz="14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6314727"/>
                  </a:ext>
                </a:extLst>
              </a:tr>
              <a:tr h="54869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j-lt"/>
                          <a:cs typeface="Times New Roman" panose="02020603050405020304" pitchFamily="18" charset="0"/>
                        </a:rPr>
                        <a:t>PEMSD8</a:t>
                      </a:r>
                      <a:endParaRPr lang="zh-CN" altLang="en-US" sz="14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+mj-lt"/>
                          <a:cs typeface="Times New Roman" panose="02020603050405020304" pitchFamily="18" charset="0"/>
                        </a:rPr>
                        <a:t>美国圣贝纳迪诺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2016</a:t>
                      </a:r>
                      <a:r>
                        <a:rPr lang="ar-SA" altLang="zh-CN" sz="14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年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ar-SA" altLang="zh-CN" sz="14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月</a:t>
                      </a:r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和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ar-SA" altLang="zh-CN" sz="14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月</a:t>
                      </a:r>
                      <a:endParaRPr lang="zh-CN" altLang="en-US" sz="14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9866065"/>
                  </a:ext>
                </a:extLst>
              </a:tr>
              <a:tr h="774626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+mj-lt"/>
                          <a:cs typeface="Times New Roman" panose="02020603050405020304" pitchFamily="18" charset="0"/>
                        </a:rPr>
                        <a:t>轨迹数据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+mj-lt"/>
                          <a:cs typeface="Times New Roman" panose="02020603050405020304" pitchFamily="18" charset="0"/>
                        </a:rPr>
                        <a:t>网格划分</a:t>
                      </a:r>
                      <a:endParaRPr lang="en-US" altLang="zh-CN" sz="1400" dirty="0">
                        <a:latin typeface="+mj-lt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altLang="en-US" sz="1400" dirty="0">
                          <a:latin typeface="+mj-lt"/>
                          <a:cs typeface="Times New Roman" panose="02020603050405020304" pitchFamily="18" charset="0"/>
                        </a:rPr>
                        <a:t>出租车轨迹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j-lt"/>
                          <a:cs typeface="Times New Roman" panose="02020603050405020304" pitchFamily="18" charset="0"/>
                        </a:rPr>
                        <a:t>T-Drive</a:t>
                      </a:r>
                      <a:endParaRPr lang="zh-CN" altLang="en-US" sz="14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+mj-lt"/>
                          <a:cs typeface="Times New Roman" panose="02020603050405020304" pitchFamily="18" charset="0"/>
                        </a:rPr>
                        <a:t>中国北京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2015</a:t>
                      </a:r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年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月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日至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月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日</a:t>
                      </a:r>
                      <a:endParaRPr lang="zh-CN" altLang="en-US" sz="14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8435870"/>
                  </a:ext>
                </a:extLst>
              </a:tr>
              <a:tr h="54869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+mj-lt"/>
                          <a:cs typeface="Times New Roman" panose="02020603050405020304" pitchFamily="18" charset="0"/>
                        </a:rPr>
                        <a:t>网格划分</a:t>
                      </a:r>
                      <a:endParaRPr lang="en-US" altLang="zh-CN" sz="1400" dirty="0">
                        <a:latin typeface="+mj-lt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altLang="en-US" sz="1400" dirty="0">
                          <a:latin typeface="+mj-lt"/>
                          <a:cs typeface="Times New Roman" panose="02020603050405020304" pitchFamily="18" charset="0"/>
                        </a:rPr>
                        <a:t>自行车轨迹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>
                          <a:latin typeface="+mj-lt"/>
                          <a:cs typeface="Times New Roman" panose="02020603050405020304" pitchFamily="18" charset="0"/>
                        </a:rPr>
                        <a:t>NYCBike</a:t>
                      </a:r>
                      <a:endParaRPr lang="zh-CN" altLang="en-US" sz="14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+mj-lt"/>
                          <a:cs typeface="Times New Roman" panose="02020603050405020304" pitchFamily="18" charset="0"/>
                        </a:rPr>
                        <a:t>美国纽约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2014</a:t>
                      </a:r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年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月到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月</a:t>
                      </a:r>
                      <a:endParaRPr lang="zh-CN" altLang="en-US" sz="14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1750909"/>
                  </a:ext>
                </a:extLst>
              </a:tr>
              <a:tr h="77462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+mj-lt"/>
                          <a:cs typeface="Times New Roman" panose="02020603050405020304" pitchFamily="18" charset="0"/>
                        </a:rPr>
                        <a:t>不规则区域划分</a:t>
                      </a:r>
                      <a:endParaRPr lang="en-US" altLang="zh-CN" sz="1400" dirty="0">
                        <a:latin typeface="+mj-lt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altLang="en-US" sz="1400" dirty="0">
                          <a:latin typeface="+mj-lt"/>
                          <a:cs typeface="Times New Roman" panose="02020603050405020304" pitchFamily="18" charset="0"/>
                        </a:rPr>
                        <a:t>出租车轨迹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j-lt"/>
                          <a:cs typeface="Times New Roman" panose="02020603050405020304" pitchFamily="18" charset="0"/>
                        </a:rPr>
                        <a:t>NYC-TAXI-IRR</a:t>
                      </a:r>
                      <a:endParaRPr lang="zh-CN" altLang="en-US" sz="14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+mj-lt"/>
                          <a:cs typeface="Times New Roman" panose="02020603050405020304" pitchFamily="18" charset="0"/>
                        </a:rPr>
                        <a:t>美国纽约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2020</a:t>
                      </a:r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年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月到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月</a:t>
                      </a:r>
                      <a:endParaRPr lang="zh-CN" altLang="en-US" sz="14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6974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777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77D5FE-1C02-43EC-BF0C-C07200BCB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455" y="773236"/>
            <a:ext cx="10370976" cy="702019"/>
          </a:xfrm>
        </p:spPr>
        <p:txBody>
          <a:bodyPr>
            <a:normAutofit/>
          </a:bodyPr>
          <a:lstStyle/>
          <a:p>
            <a:pPr marL="342900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cs typeface="+mn-ea"/>
                <a:sym typeface="+mn-lt"/>
              </a:rPr>
              <a:t>对比实验结果</a:t>
            </a:r>
            <a:endParaRPr lang="en-US" altLang="zh-CN" sz="2000" dirty="0"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7BFAFDB-0E56-4402-9FF7-6CE4AF039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任务介绍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交通状态预测</a:t>
            </a: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918357A5-F90A-4243-820C-753E54FB06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523194"/>
              </p:ext>
            </p:extLst>
          </p:nvPr>
        </p:nvGraphicFramePr>
        <p:xfrm>
          <a:off x="344753" y="1506954"/>
          <a:ext cx="5318431" cy="4584196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34519">
                  <a:extLst>
                    <a:ext uri="{9D8B030D-6E8A-4147-A177-3AD203B41FA5}">
                      <a16:colId xmlns:a16="http://schemas.microsoft.com/office/drawing/2014/main" val="3966891287"/>
                    </a:ext>
                  </a:extLst>
                </a:gridCol>
                <a:gridCol w="703559">
                  <a:extLst>
                    <a:ext uri="{9D8B030D-6E8A-4147-A177-3AD203B41FA5}">
                      <a16:colId xmlns:a16="http://schemas.microsoft.com/office/drawing/2014/main" val="2474388655"/>
                    </a:ext>
                  </a:extLst>
                </a:gridCol>
                <a:gridCol w="430930">
                  <a:extLst>
                    <a:ext uri="{9D8B030D-6E8A-4147-A177-3AD203B41FA5}">
                      <a16:colId xmlns:a16="http://schemas.microsoft.com/office/drawing/2014/main" val="2733527906"/>
                    </a:ext>
                  </a:extLst>
                </a:gridCol>
                <a:gridCol w="430930">
                  <a:extLst>
                    <a:ext uri="{9D8B030D-6E8A-4147-A177-3AD203B41FA5}">
                      <a16:colId xmlns:a16="http://schemas.microsoft.com/office/drawing/2014/main" val="815205541"/>
                    </a:ext>
                  </a:extLst>
                </a:gridCol>
                <a:gridCol w="430930">
                  <a:extLst>
                    <a:ext uri="{9D8B030D-6E8A-4147-A177-3AD203B41FA5}">
                      <a16:colId xmlns:a16="http://schemas.microsoft.com/office/drawing/2014/main" val="2813843279"/>
                    </a:ext>
                  </a:extLst>
                </a:gridCol>
                <a:gridCol w="430930">
                  <a:extLst>
                    <a:ext uri="{9D8B030D-6E8A-4147-A177-3AD203B41FA5}">
                      <a16:colId xmlns:a16="http://schemas.microsoft.com/office/drawing/2014/main" val="2942271400"/>
                    </a:ext>
                  </a:extLst>
                </a:gridCol>
                <a:gridCol w="430930">
                  <a:extLst>
                    <a:ext uri="{9D8B030D-6E8A-4147-A177-3AD203B41FA5}">
                      <a16:colId xmlns:a16="http://schemas.microsoft.com/office/drawing/2014/main" val="44812126"/>
                    </a:ext>
                  </a:extLst>
                </a:gridCol>
                <a:gridCol w="430930">
                  <a:extLst>
                    <a:ext uri="{9D8B030D-6E8A-4147-A177-3AD203B41FA5}">
                      <a16:colId xmlns:a16="http://schemas.microsoft.com/office/drawing/2014/main" val="35349357"/>
                    </a:ext>
                  </a:extLst>
                </a:gridCol>
                <a:gridCol w="430930">
                  <a:extLst>
                    <a:ext uri="{9D8B030D-6E8A-4147-A177-3AD203B41FA5}">
                      <a16:colId xmlns:a16="http://schemas.microsoft.com/office/drawing/2014/main" val="1672723991"/>
                    </a:ext>
                  </a:extLst>
                </a:gridCol>
                <a:gridCol w="430930">
                  <a:extLst>
                    <a:ext uri="{9D8B030D-6E8A-4147-A177-3AD203B41FA5}">
                      <a16:colId xmlns:a16="http://schemas.microsoft.com/office/drawing/2014/main" val="3038401320"/>
                    </a:ext>
                  </a:extLst>
                </a:gridCol>
                <a:gridCol w="430930">
                  <a:extLst>
                    <a:ext uri="{9D8B030D-6E8A-4147-A177-3AD203B41FA5}">
                      <a16:colId xmlns:a16="http://schemas.microsoft.com/office/drawing/2014/main" val="522092025"/>
                    </a:ext>
                  </a:extLst>
                </a:gridCol>
                <a:gridCol w="501983">
                  <a:extLst>
                    <a:ext uri="{9D8B030D-6E8A-4147-A177-3AD203B41FA5}">
                      <a16:colId xmlns:a16="http://schemas.microsoft.com/office/drawing/2014/main" val="2060280598"/>
                    </a:ext>
                  </a:extLst>
                </a:gridCol>
              </a:tblGrid>
              <a:tr h="20121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数据集　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模型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15min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30min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1hour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排名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8175796"/>
                  </a:ext>
                </a:extLst>
              </a:tr>
              <a:tr h="3324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MAE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RMSE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MAPE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MAE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RMSE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MAPE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MAE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RMSE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MAPE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722266"/>
                  </a:ext>
                </a:extLst>
              </a:tr>
              <a:tr h="209962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METR_LA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AE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4.296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8.591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13.11%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4.330 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8.630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13.18%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4.491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8.919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13.85%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9.4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99720580"/>
                  </a:ext>
                </a:extLst>
              </a:tr>
              <a:tr h="2012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Seq2Seq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3.724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7.075 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10.18%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3.843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7.384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10.72%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4.107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8.044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11.92%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7.6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69649597"/>
                  </a:ext>
                </a:extLst>
              </a:tr>
              <a:tr h="2012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STGCN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2.793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5.455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7.31%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3.167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6.514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8.69%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3.540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7.525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10.17%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3.0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7769937"/>
                  </a:ext>
                </a:extLst>
              </a:tr>
              <a:tr h="2012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DCRNN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2.709 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5.254 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6.96%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3.125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6.386 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8.54%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3.599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7.620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10.51%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2.9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122405"/>
                  </a:ext>
                </a:extLst>
              </a:tr>
              <a:tr h="2012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GWNET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2.804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5.491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7.43%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3.206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6.530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9.09%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3.587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7.421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10.76%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4.0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94589734"/>
                  </a:ext>
                </a:extLst>
              </a:tr>
              <a:tr h="2012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TGCN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4.152 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7.828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12.84%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4.319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8.152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13.37%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4.807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9.084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15.04%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9.4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08398264"/>
                  </a:ext>
                </a:extLst>
              </a:tr>
              <a:tr h="2012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ASTGCN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3.219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5.706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8.53%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3.841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6.780 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10.55%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4.641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8.081 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13.36%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7.0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06826859"/>
                  </a:ext>
                </a:extLst>
              </a:tr>
              <a:tr h="2012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STG2Seq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3.207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6.166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9.05%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3.514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7.066 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10.28%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3.989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8.219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11.91%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6.6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95578223"/>
                  </a:ext>
                </a:extLst>
              </a:tr>
              <a:tr h="2012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AGCRN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2.836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5.507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7.50%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3.209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6.535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8.86%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3.574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7.424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10.15%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4.1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66003116"/>
                  </a:ext>
                </a:extLst>
              </a:tr>
              <a:tr h="20996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MTGNN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2.660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5.114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6.87%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3.038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6.132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8.27%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3.467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7.217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9.90%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1.0 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24185095"/>
                  </a:ext>
                </a:extLst>
              </a:tr>
              <a:tr h="209962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METR_LA_noExt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AE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3.971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7.712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11.77%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4.048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7.861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12.03%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4.248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8.263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12.85%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8.4 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40622422"/>
                  </a:ext>
                </a:extLst>
              </a:tr>
              <a:tr h="2012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Seq2Seq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3.723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6.899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9.91%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3.849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7.312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10.56%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4.179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8.159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12.00%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6.9 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7098773"/>
                  </a:ext>
                </a:extLst>
              </a:tr>
              <a:tr h="2012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STGCN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2.831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5.485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7.33%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3.231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6.554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8.82%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3.659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7.656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10.56%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3.9 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8822296"/>
                  </a:ext>
                </a:extLst>
              </a:tr>
              <a:tr h="2012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DCRNN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2.720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5.266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7.00%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3.159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6.415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8.63%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3.689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7.718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10.71%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3.0 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8064566"/>
                  </a:ext>
                </a:extLst>
              </a:tr>
              <a:tr h="2012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GWNET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2.814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5.507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7.47%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3.223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6.536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9.02%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3.609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7.445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10.52%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3.7 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83227473"/>
                  </a:ext>
                </a:extLst>
              </a:tr>
              <a:tr h="2012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TGCN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4.257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7.790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12.72%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4.487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8.257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13.48%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5.059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9.386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15.50%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10.0 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76531547"/>
                  </a:ext>
                </a:extLst>
              </a:tr>
              <a:tr h="2012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ASTGCN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3.050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5.957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8.41%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3.604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7.250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10.61%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4.421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8.960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13.91%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7.1 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28591292"/>
                  </a:ext>
                </a:extLst>
              </a:tr>
              <a:tr h="2012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STG2Seq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3.543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6.437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9.39%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3.859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7.374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10.57%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4.473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8.849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12.55%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7.6 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73631514"/>
                  </a:ext>
                </a:extLst>
              </a:tr>
              <a:tr h="2012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AGCRN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2.837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5.506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7.54%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3.210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6.507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8.84%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3.600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7.460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10.27%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3.4 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33768895"/>
                  </a:ext>
                </a:extLst>
              </a:tr>
              <a:tr h="2012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MTGNN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2.674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5.132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6.78%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3.061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6.151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8.26%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3.496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7.229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9.91%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1.0 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62234879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6D00DBE3-C131-4F79-9D4D-526D52341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40062"/>
              </p:ext>
            </p:extLst>
          </p:nvPr>
        </p:nvGraphicFramePr>
        <p:xfrm>
          <a:off x="5891782" y="1457156"/>
          <a:ext cx="6238010" cy="118899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98849">
                  <a:extLst>
                    <a:ext uri="{9D8B030D-6E8A-4147-A177-3AD203B41FA5}">
                      <a16:colId xmlns:a16="http://schemas.microsoft.com/office/drawing/2014/main" val="2629850413"/>
                    </a:ext>
                  </a:extLst>
                </a:gridCol>
                <a:gridCol w="611325">
                  <a:extLst>
                    <a:ext uri="{9D8B030D-6E8A-4147-A177-3AD203B41FA5}">
                      <a16:colId xmlns:a16="http://schemas.microsoft.com/office/drawing/2014/main" val="446076145"/>
                    </a:ext>
                  </a:extLst>
                </a:gridCol>
                <a:gridCol w="611325">
                  <a:extLst>
                    <a:ext uri="{9D8B030D-6E8A-4147-A177-3AD203B41FA5}">
                      <a16:colId xmlns:a16="http://schemas.microsoft.com/office/drawing/2014/main" val="526289841"/>
                    </a:ext>
                  </a:extLst>
                </a:gridCol>
                <a:gridCol w="611325">
                  <a:extLst>
                    <a:ext uri="{9D8B030D-6E8A-4147-A177-3AD203B41FA5}">
                      <a16:colId xmlns:a16="http://schemas.microsoft.com/office/drawing/2014/main" val="2151439325"/>
                    </a:ext>
                  </a:extLst>
                </a:gridCol>
                <a:gridCol w="576798">
                  <a:extLst>
                    <a:ext uri="{9D8B030D-6E8A-4147-A177-3AD203B41FA5}">
                      <a16:colId xmlns:a16="http://schemas.microsoft.com/office/drawing/2014/main" val="1838718006"/>
                    </a:ext>
                  </a:extLst>
                </a:gridCol>
                <a:gridCol w="708232">
                  <a:extLst>
                    <a:ext uri="{9D8B030D-6E8A-4147-A177-3AD203B41FA5}">
                      <a16:colId xmlns:a16="http://schemas.microsoft.com/office/drawing/2014/main" val="3324286002"/>
                    </a:ext>
                  </a:extLst>
                </a:gridCol>
                <a:gridCol w="611325">
                  <a:extLst>
                    <a:ext uri="{9D8B030D-6E8A-4147-A177-3AD203B41FA5}">
                      <a16:colId xmlns:a16="http://schemas.microsoft.com/office/drawing/2014/main" val="2647254154"/>
                    </a:ext>
                  </a:extLst>
                </a:gridCol>
                <a:gridCol w="611325">
                  <a:extLst>
                    <a:ext uri="{9D8B030D-6E8A-4147-A177-3AD203B41FA5}">
                      <a16:colId xmlns:a16="http://schemas.microsoft.com/office/drawing/2014/main" val="24995123"/>
                    </a:ext>
                  </a:extLst>
                </a:gridCol>
                <a:gridCol w="611325">
                  <a:extLst>
                    <a:ext uri="{9D8B030D-6E8A-4147-A177-3AD203B41FA5}">
                      <a16:colId xmlns:a16="http://schemas.microsoft.com/office/drawing/2014/main" val="2533295426"/>
                    </a:ext>
                  </a:extLst>
                </a:gridCol>
                <a:gridCol w="686181">
                  <a:extLst>
                    <a:ext uri="{9D8B030D-6E8A-4147-A177-3AD203B41FA5}">
                      <a16:colId xmlns:a16="http://schemas.microsoft.com/office/drawing/2014/main" val="1865797764"/>
                    </a:ext>
                  </a:extLst>
                </a:gridCol>
              </a:tblGrid>
              <a:tr h="31269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模型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训练时间</a:t>
                      </a:r>
                      <a:r>
                        <a:rPr lang="en-US" altLang="zh-CN" sz="10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10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测试时间</a:t>
                      </a:r>
                      <a:r>
                        <a:rPr lang="en-US" altLang="zh-CN" sz="10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10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空间占用</a:t>
                      </a:r>
                      <a:r>
                        <a:rPr lang="en-US" altLang="zh-CN" sz="10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10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MB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参数个数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模型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训练时间</a:t>
                      </a:r>
                      <a:r>
                        <a:rPr lang="en-US" altLang="zh-CN" sz="10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10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测试时间</a:t>
                      </a:r>
                      <a:r>
                        <a:rPr lang="en-US" altLang="zh-CN" sz="10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10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空间占用</a:t>
                      </a:r>
                      <a:r>
                        <a:rPr lang="en-US" altLang="zh-CN" sz="10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10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MB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参数个数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703012"/>
                  </a:ext>
                </a:extLst>
              </a:tr>
              <a:tr h="1598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AE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2.624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0.188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939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481604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TGCN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28.902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1.958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1965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32112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44347252"/>
                  </a:ext>
                </a:extLst>
              </a:tr>
              <a:tr h="1598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Seq2Seq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6.423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0.372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961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158031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ASTGCN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83.771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2.912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6911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238208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67769639"/>
                  </a:ext>
                </a:extLst>
              </a:tr>
              <a:tr h="1598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STGCN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11.346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4.84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10865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320161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STG2Seq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91.006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5.233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5543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237950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7849933"/>
                  </a:ext>
                </a:extLst>
              </a:tr>
              <a:tr h="1598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DCRNN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373.698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27.855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6473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372353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AGCRN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34.274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2.052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3168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751650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60241919"/>
                  </a:ext>
                </a:extLst>
              </a:tr>
              <a:tr h="1598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GWNET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33.165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1.169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2431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276632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MTGNN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33.025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1.519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1870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405452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37700997"/>
                  </a:ext>
                </a:extLst>
              </a:tr>
            </a:tbl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70801B8A-F354-4F78-AD52-9E9EEEC1D9D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638" y="3160210"/>
            <a:ext cx="5274310" cy="16484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8C5275A7-7BF2-47E9-B2C2-3CDDFA882D7B}"/>
              </a:ext>
            </a:extLst>
          </p:cNvPr>
          <p:cNvSpPr/>
          <p:nvPr/>
        </p:nvSpPr>
        <p:spPr>
          <a:xfrm>
            <a:off x="7486547" y="2748652"/>
            <a:ext cx="2493214" cy="276999"/>
          </a:xfrm>
          <a:prstGeom prst="rect">
            <a:avLst/>
          </a:prstGeom>
          <a:ln w="285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METR_LA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数据集模型复杂度分析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787E23F-1FC5-440F-A1C6-A25CEAF01A05}"/>
              </a:ext>
            </a:extLst>
          </p:cNvPr>
          <p:cNvSpPr/>
          <p:nvPr/>
        </p:nvSpPr>
        <p:spPr>
          <a:xfrm>
            <a:off x="7412786" y="4907148"/>
            <a:ext cx="2798014" cy="276999"/>
          </a:xfrm>
          <a:prstGeom prst="rect">
            <a:avLst/>
          </a:prstGeom>
          <a:ln w="285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METR_LA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数据集模型多步预测折线图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FF21992-F7E0-4367-B2CF-266996C3E938}"/>
              </a:ext>
            </a:extLst>
          </p:cNvPr>
          <p:cNvSpPr/>
          <p:nvPr/>
        </p:nvSpPr>
        <p:spPr>
          <a:xfrm>
            <a:off x="1323600" y="6184507"/>
            <a:ext cx="3571129" cy="461665"/>
          </a:xfrm>
          <a:prstGeom prst="rect">
            <a:avLst/>
          </a:prstGeom>
          <a:ln w="285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METR_LA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数据集模型结果及排名</a:t>
            </a:r>
            <a:endParaRPr lang="en-US" altLang="zh-CN" sz="12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上半部分数据引入</a:t>
            </a:r>
            <a:r>
              <a:rPr lang="en-US" altLang="zh-CN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time_of_day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外部因素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E234F99-C00B-4C53-BF45-7B9757F0F3F7}"/>
              </a:ext>
            </a:extLst>
          </p:cNvPr>
          <p:cNvSpPr/>
          <p:nvPr/>
        </p:nvSpPr>
        <p:spPr>
          <a:xfrm>
            <a:off x="6242330" y="5322733"/>
            <a:ext cx="5138925" cy="132343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kern="5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深度学习模型优于浅层模型</a:t>
            </a:r>
            <a:endParaRPr lang="en-US" altLang="zh-CN" sz="2000" kern="50" dirty="0"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zh-CN" altLang="en-US" sz="2000" kern="5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图卷积</a:t>
            </a:r>
            <a:r>
              <a:rPr lang="zh-CN" altLang="en-US" sz="2000" kern="5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模型在深度模型中优势明显</a:t>
            </a:r>
            <a:endParaRPr lang="en-US" altLang="zh-CN" sz="2000" kern="50" dirty="0"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US" altLang="zh-CN" sz="2000" kern="5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MTGNN</a:t>
            </a:r>
            <a:r>
              <a:rPr lang="zh-CN" altLang="en-US" sz="2000" kern="5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模型最优</a:t>
            </a:r>
            <a:endParaRPr lang="en-US" altLang="zh-CN" sz="2000" kern="5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zh-CN" altLang="en-US" sz="2000" kern="50" dirty="0"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引入外部数据后大部分模型表现变好</a:t>
            </a:r>
            <a:endParaRPr lang="en-US" altLang="zh-CN" sz="2000" kern="50" dirty="0"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74105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77D5FE-1C02-43EC-BF0C-C07200BCB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9901"/>
            <a:ext cx="10515599" cy="1523042"/>
          </a:xfrm>
        </p:spPr>
        <p:txBody>
          <a:bodyPr>
            <a:normAutofit/>
          </a:bodyPr>
          <a:lstStyle/>
          <a:p>
            <a:pPr marL="342900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任务定义：给定用户当前轨迹以及用户过往出行数据，预测用户下一步前往的地点</a:t>
            </a:r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POI</a:t>
            </a:r>
          </a:p>
          <a:p>
            <a:pPr marL="342900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主要应用场景：出行规划</a:t>
            </a:r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7BFAFDB-0E56-4402-9FF7-6CE4AF039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任务介绍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轨迹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POI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推荐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54E05C8-5BDD-4B59-922E-12DDA093C60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524140" y="3590855"/>
            <a:ext cx="4635545" cy="23694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0A729FA-22E1-45C9-A5E9-EBF8A151520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73446" y="3590855"/>
            <a:ext cx="4635545" cy="2369432"/>
          </a:xfrm>
          <a:prstGeom prst="rect">
            <a:avLst/>
          </a:prstGeom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F08C4149-C3AE-4A01-A223-312142B0461A}"/>
              </a:ext>
            </a:extLst>
          </p:cNvPr>
          <p:cNvSpPr/>
          <p:nvPr/>
        </p:nvSpPr>
        <p:spPr>
          <a:xfrm>
            <a:off x="5419655" y="4605372"/>
            <a:ext cx="862255" cy="3403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4DA8F9A-A1B6-4679-A14E-3B01F2E162F8}"/>
              </a:ext>
            </a:extLst>
          </p:cNvPr>
          <p:cNvSpPr txBox="1"/>
          <p:nvPr/>
        </p:nvSpPr>
        <p:spPr>
          <a:xfrm>
            <a:off x="5276744" y="6071681"/>
            <a:ext cx="1148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下一时间步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5B0E0F7-FDCD-4845-8D89-EF2EB5D9405B}"/>
              </a:ext>
            </a:extLst>
          </p:cNvPr>
          <p:cNvSpPr/>
          <p:nvPr/>
        </p:nvSpPr>
        <p:spPr>
          <a:xfrm>
            <a:off x="7110805" y="5206701"/>
            <a:ext cx="268941" cy="3012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9507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77D5FE-1C02-43EC-BF0C-C07200BCB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834" y="1512036"/>
            <a:ext cx="10515599" cy="3465307"/>
          </a:xfrm>
        </p:spPr>
        <p:txBody>
          <a:bodyPr>
            <a:normAutofit/>
          </a:bodyPr>
          <a:lstStyle/>
          <a:p>
            <a:pPr marL="342900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任务依赖的原子文件</a:t>
            </a:r>
            <a:endParaRPr lang="en-US" altLang="zh-CN" sz="2000" dirty="0">
              <a:latin typeface="+mn-lt"/>
              <a:ea typeface="+mn-ea"/>
              <a:cs typeface="+mn-ea"/>
              <a:sym typeface="+mn-lt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1800" b="1" dirty="0">
                <a:latin typeface="+mn-lt"/>
                <a:ea typeface="+mn-ea"/>
                <a:cs typeface="+mn-ea"/>
                <a:sym typeface="+mn-lt"/>
              </a:rPr>
              <a:t>.</a:t>
            </a:r>
            <a:r>
              <a:rPr lang="en-US" altLang="zh-CN" sz="1800" b="1" i="1" dirty="0">
                <a:latin typeface="+mn-lt"/>
                <a:ea typeface="+mn-ea"/>
                <a:cs typeface="+mn-ea"/>
                <a:sym typeface="+mn-lt"/>
              </a:rPr>
              <a:t>geo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文件：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POI 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地点属性信息，如 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POI 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的类型、经纬度坐标、名称等</a:t>
            </a:r>
            <a:endParaRPr lang="en-US" altLang="zh-CN" sz="1800" dirty="0">
              <a:latin typeface="+mn-lt"/>
              <a:ea typeface="+mn-ea"/>
              <a:cs typeface="+mn-ea"/>
              <a:sym typeface="+mn-lt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1800" b="1" i="1" dirty="0">
                <a:latin typeface="+mn-lt"/>
                <a:ea typeface="+mn-ea"/>
                <a:cs typeface="+mn-ea"/>
                <a:sym typeface="+mn-lt"/>
              </a:rPr>
              <a:t>.usr 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文件：用户属性信息（可能仅包含 </a:t>
            </a:r>
            <a:r>
              <a:rPr lang="en-US" altLang="zh-CN" sz="1800" b="1" i="1" dirty="0" err="1">
                <a:latin typeface="+mn-lt"/>
                <a:ea typeface="+mn-ea"/>
                <a:cs typeface="+mn-ea"/>
                <a:sym typeface="+mn-lt"/>
              </a:rPr>
              <a:t>usr_id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）</a:t>
            </a:r>
            <a:endParaRPr lang="en-US" altLang="zh-CN" sz="1800" dirty="0">
              <a:latin typeface="+mn-lt"/>
              <a:ea typeface="+mn-ea"/>
              <a:cs typeface="+mn-ea"/>
              <a:sym typeface="+mn-lt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1800" b="1" i="1" dirty="0">
                <a:latin typeface="+mn-lt"/>
                <a:ea typeface="+mn-ea"/>
                <a:cs typeface="+mn-ea"/>
                <a:sym typeface="+mn-lt"/>
              </a:rPr>
              <a:t>.dyna 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文件：以 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check-in 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形式存储的轨迹序列</a:t>
            </a:r>
            <a:endParaRPr lang="en-US" altLang="zh-CN" sz="1800" dirty="0">
              <a:latin typeface="+mn-lt"/>
              <a:ea typeface="+mn-ea"/>
              <a:cs typeface="+mn-ea"/>
              <a:sym typeface="+mn-lt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1800" b="1" i="1" dirty="0">
                <a:cs typeface="+mn-ea"/>
                <a:sym typeface="+mn-lt"/>
              </a:rPr>
              <a:t> .</a:t>
            </a:r>
            <a:r>
              <a:rPr lang="en-US" altLang="zh-CN" sz="1800" b="1" i="1" dirty="0" err="1">
                <a:cs typeface="+mn-ea"/>
                <a:sym typeface="+mn-lt"/>
              </a:rPr>
              <a:t>rel</a:t>
            </a:r>
            <a:r>
              <a:rPr lang="en-US" altLang="zh-CN" sz="1800" b="1" i="1" dirty="0">
                <a:cs typeface="+mn-ea"/>
                <a:sym typeface="+mn-lt"/>
              </a:rPr>
              <a:t> </a:t>
            </a:r>
            <a:r>
              <a:rPr lang="zh-CN" altLang="en-US" sz="1800" dirty="0">
                <a:cs typeface="+mn-ea"/>
                <a:sym typeface="+mn-lt"/>
              </a:rPr>
              <a:t>文件：用户之间的关系信息（朋友关系）</a:t>
            </a:r>
            <a:r>
              <a:rPr lang="en-US" altLang="zh-CN" sz="1800" dirty="0">
                <a:cs typeface="+mn-ea"/>
                <a:sym typeface="+mn-lt"/>
              </a:rPr>
              <a:t>[</a:t>
            </a:r>
            <a:r>
              <a:rPr lang="zh-CN" altLang="en-US" sz="1800" dirty="0">
                <a:cs typeface="+mn-ea"/>
                <a:sym typeface="+mn-lt"/>
              </a:rPr>
              <a:t>可选的</a:t>
            </a:r>
            <a:r>
              <a:rPr lang="en-US" altLang="zh-CN" sz="1800" dirty="0">
                <a:cs typeface="+mn-ea"/>
                <a:sym typeface="+mn-lt"/>
              </a:rPr>
              <a:t>]</a:t>
            </a:r>
            <a:endParaRPr lang="en-US" altLang="zh-CN" sz="1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7BFAFDB-0E56-4402-9FF7-6CE4AF039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任务介绍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轨迹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POI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推荐</a:t>
            </a:r>
          </a:p>
        </p:txBody>
      </p:sp>
    </p:spTree>
    <p:extLst>
      <p:ext uri="{BB962C8B-B14F-4D97-AF65-F5344CB8AC3E}">
        <p14:creationId xmlns:p14="http://schemas.microsoft.com/office/powerpoint/2010/main" val="18172131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77D5FE-1C02-43EC-BF0C-C07200BCB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218" y="989406"/>
            <a:ext cx="10907580" cy="2915392"/>
          </a:xfrm>
        </p:spPr>
        <p:txBody>
          <a:bodyPr>
            <a:normAutofit fontScale="92500" lnSpcReduction="20000"/>
          </a:bodyPr>
          <a:lstStyle/>
          <a:p>
            <a:pPr lvl="1">
              <a:lnSpc>
                <a:spcPct val="200000"/>
              </a:lnSpc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POI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轨迹数据集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2">
              <a:lnSpc>
                <a:spcPct val="200000"/>
              </a:lnSpc>
            </a:pP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Foursqaure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zh-CN" altLang="en-US" dirty="0">
                <a:cs typeface="+mn-ea"/>
                <a:sym typeface="+mn-lt"/>
              </a:rPr>
              <a:t>采集自 </a:t>
            </a:r>
            <a:r>
              <a:rPr lang="en-US" altLang="zh-CN" dirty="0" err="1">
                <a:cs typeface="+mn-ea"/>
                <a:sym typeface="+mn-lt"/>
              </a:rPr>
              <a:t>Foursqaure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社交平台，用户可以在其中通过签到来分享他们的位置。数据集包含详细的 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POI 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属性信息</a:t>
            </a:r>
            <a:r>
              <a:rPr lang="zh-CN" altLang="en-US" dirty="0">
                <a:cs typeface="+mn-ea"/>
                <a:sym typeface="+mn-lt"/>
              </a:rPr>
              <a:t>（经纬度、类别、名称）。</a:t>
            </a:r>
            <a:endParaRPr lang="en-US" altLang="zh-CN" dirty="0">
              <a:cs typeface="+mn-ea"/>
              <a:sym typeface="+mn-lt"/>
            </a:endParaRPr>
          </a:p>
          <a:p>
            <a:pPr lvl="2">
              <a:lnSpc>
                <a:spcPct val="200000"/>
              </a:lnSpc>
            </a:pPr>
            <a:r>
              <a:rPr lang="en-US" altLang="zh-CN" dirty="0">
                <a:cs typeface="+mn-ea"/>
                <a:sym typeface="+mn-lt"/>
              </a:rPr>
              <a:t>Gowalla</a:t>
            </a:r>
            <a:r>
              <a:rPr lang="zh-CN" altLang="en-US" dirty="0">
                <a:cs typeface="+mn-ea"/>
                <a:sym typeface="+mn-lt"/>
              </a:rPr>
              <a:t>：采集自 </a:t>
            </a:r>
            <a:r>
              <a:rPr lang="en-US" altLang="zh-CN" dirty="0">
                <a:cs typeface="+mn-ea"/>
                <a:sym typeface="+mn-lt"/>
              </a:rPr>
              <a:t>Gowalla </a:t>
            </a:r>
            <a:r>
              <a:rPr lang="zh-CN" altLang="en-US" dirty="0">
                <a:cs typeface="+mn-ea"/>
                <a:sym typeface="+mn-lt"/>
              </a:rPr>
              <a:t>社交平台，除了包含用户的签到信息外，保留了采集时的</a:t>
            </a:r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用户朋友关系网络</a:t>
            </a:r>
            <a:r>
              <a:rPr lang="zh-CN" altLang="en-US" dirty="0">
                <a:cs typeface="+mn-ea"/>
                <a:sym typeface="+mn-lt"/>
              </a:rPr>
              <a:t>。</a:t>
            </a:r>
            <a:endParaRPr lang="en-US" altLang="zh-CN" dirty="0">
              <a:cs typeface="+mn-ea"/>
              <a:sym typeface="+mn-lt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endParaRPr lang="en-US" altLang="zh-CN" sz="1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7BFAFDB-0E56-4402-9FF7-6CE4AF039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任务介绍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轨迹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POI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推荐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E8E6CB2D-CBB7-4A48-B9D5-43EE56F56F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693802"/>
              </p:ext>
            </p:extLst>
          </p:nvPr>
        </p:nvGraphicFramePr>
        <p:xfrm>
          <a:off x="6679876" y="4543097"/>
          <a:ext cx="4784170" cy="165336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699405">
                  <a:extLst>
                    <a:ext uri="{9D8B030D-6E8A-4147-A177-3AD203B41FA5}">
                      <a16:colId xmlns:a16="http://schemas.microsoft.com/office/drawing/2014/main" val="840548502"/>
                    </a:ext>
                  </a:extLst>
                </a:gridCol>
                <a:gridCol w="794260">
                  <a:extLst>
                    <a:ext uri="{9D8B030D-6E8A-4147-A177-3AD203B41FA5}">
                      <a16:colId xmlns:a16="http://schemas.microsoft.com/office/drawing/2014/main" val="4039481547"/>
                    </a:ext>
                  </a:extLst>
                </a:gridCol>
                <a:gridCol w="1628566">
                  <a:extLst>
                    <a:ext uri="{9D8B030D-6E8A-4147-A177-3AD203B41FA5}">
                      <a16:colId xmlns:a16="http://schemas.microsoft.com/office/drawing/2014/main" val="440314888"/>
                    </a:ext>
                  </a:extLst>
                </a:gridCol>
                <a:gridCol w="760888">
                  <a:extLst>
                    <a:ext uri="{9D8B030D-6E8A-4147-A177-3AD203B41FA5}">
                      <a16:colId xmlns:a16="http://schemas.microsoft.com/office/drawing/2014/main" val="2433870131"/>
                    </a:ext>
                  </a:extLst>
                </a:gridCol>
                <a:gridCol w="901051">
                  <a:extLst>
                    <a:ext uri="{9D8B030D-6E8A-4147-A177-3AD203B41FA5}">
                      <a16:colId xmlns:a16="http://schemas.microsoft.com/office/drawing/2014/main" val="4106060431"/>
                    </a:ext>
                  </a:extLst>
                </a:gridCol>
              </a:tblGrid>
              <a:tr h="2755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dyna_id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type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time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entity_id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location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6824761"/>
                  </a:ext>
                </a:extLst>
              </a:tr>
              <a:tr h="2755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trajectory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2012-04-03T14:00:09Z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2388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7787114"/>
                  </a:ext>
                </a:extLst>
              </a:tr>
              <a:tr h="2755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trajectory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2012-04-03T14:00:25Z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3921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0464986"/>
                  </a:ext>
                </a:extLst>
              </a:tr>
              <a:tr h="2755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trajectory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2012-04-03T14:02:24Z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20328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4518382"/>
                  </a:ext>
                </a:extLst>
              </a:tr>
              <a:tr h="2755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3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trajectory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2012-04-03T14:02:41Z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15114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956910"/>
                  </a:ext>
                </a:extLst>
              </a:tr>
              <a:tr h="2755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trajectory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2012-04-03T14:03:00Z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23550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84094533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03488CA4-EF33-4C6F-979D-135DF33C0CBC}"/>
              </a:ext>
            </a:extLst>
          </p:cNvPr>
          <p:cNvSpPr txBox="1"/>
          <p:nvPr/>
        </p:nvSpPr>
        <p:spPr>
          <a:xfrm>
            <a:off x="2269529" y="6309784"/>
            <a:ext cx="1462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err="1"/>
              <a:t>Foursqaure.geo</a:t>
            </a:r>
            <a:endParaRPr lang="zh-CN" altLang="en-US" sz="1200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3A1EC08-293A-4B49-AFA4-6EE8E0266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602696"/>
              </p:ext>
            </p:extLst>
          </p:nvPr>
        </p:nvGraphicFramePr>
        <p:xfrm>
          <a:off x="587453" y="4556977"/>
          <a:ext cx="4826507" cy="165336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420020">
                  <a:extLst>
                    <a:ext uri="{9D8B030D-6E8A-4147-A177-3AD203B41FA5}">
                      <a16:colId xmlns:a16="http://schemas.microsoft.com/office/drawing/2014/main" val="2859345164"/>
                    </a:ext>
                  </a:extLst>
                </a:gridCol>
                <a:gridCol w="440514">
                  <a:extLst>
                    <a:ext uri="{9D8B030D-6E8A-4147-A177-3AD203B41FA5}">
                      <a16:colId xmlns:a16="http://schemas.microsoft.com/office/drawing/2014/main" val="3515304188"/>
                    </a:ext>
                  </a:extLst>
                </a:gridCol>
                <a:gridCol w="961122">
                  <a:extLst>
                    <a:ext uri="{9D8B030D-6E8A-4147-A177-3AD203B41FA5}">
                      <a16:colId xmlns:a16="http://schemas.microsoft.com/office/drawing/2014/main" val="3569394968"/>
                    </a:ext>
                  </a:extLst>
                </a:gridCol>
                <a:gridCol w="1668613">
                  <a:extLst>
                    <a:ext uri="{9D8B030D-6E8A-4147-A177-3AD203B41FA5}">
                      <a16:colId xmlns:a16="http://schemas.microsoft.com/office/drawing/2014/main" val="1699583597"/>
                    </a:ext>
                  </a:extLst>
                </a:gridCol>
                <a:gridCol w="1336238">
                  <a:extLst>
                    <a:ext uri="{9D8B030D-6E8A-4147-A177-3AD203B41FA5}">
                      <a16:colId xmlns:a16="http://schemas.microsoft.com/office/drawing/2014/main" val="1494586378"/>
                    </a:ext>
                  </a:extLst>
                </a:gridCol>
              </a:tblGrid>
              <a:tr h="1783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geo_id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type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coordinates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venue_category_id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venue_category_name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extLst>
                  <a:ext uri="{0D108BD9-81ED-4DB2-BD59-A6C34878D82A}">
                    <a16:rowId xmlns:a16="http://schemas.microsoft.com/office/drawing/2014/main" val="3850761730"/>
                  </a:ext>
                </a:extLst>
              </a:tr>
              <a:tr h="2950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Point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</a:rPr>
                        <a:t>[-74.003,40.733]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4bf58dd8d48988d1e7931735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Music Venue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extLst>
                  <a:ext uri="{0D108BD9-81ED-4DB2-BD59-A6C34878D82A}">
                    <a16:rowId xmlns:a16="http://schemas.microsoft.com/office/drawing/2014/main" val="4125612303"/>
                  </a:ext>
                </a:extLst>
              </a:tr>
              <a:tr h="2950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Point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</a:rPr>
                        <a:t>[-73.975,40.758]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4bf58dd8d48988d176941735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Gym / Fitness Center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extLst>
                  <a:ext uri="{0D108BD9-81ED-4DB2-BD59-A6C34878D82A}">
                    <a16:rowId xmlns:a16="http://schemas.microsoft.com/office/drawing/2014/main" val="3525951288"/>
                  </a:ext>
                </a:extLst>
              </a:tr>
              <a:tr h="2950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Point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</a:rPr>
                        <a:t>[-74.003,40.652]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4bf58dd8d48988d1e4931735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Bowling Alley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extLst>
                  <a:ext uri="{0D108BD9-81ED-4DB2-BD59-A6C34878D82A}">
                    <a16:rowId xmlns:a16="http://schemas.microsoft.com/office/drawing/2014/main" val="130017436"/>
                  </a:ext>
                </a:extLst>
              </a:tr>
              <a:tr h="2950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3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Point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</a:rPr>
                        <a:t>[-73.980,40.726]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4bf58dd8d48988d118941735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Bar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extLst>
                  <a:ext uri="{0D108BD9-81ED-4DB2-BD59-A6C34878D82A}">
                    <a16:rowId xmlns:a16="http://schemas.microsoft.com/office/drawing/2014/main" val="3763689325"/>
                  </a:ext>
                </a:extLst>
              </a:tr>
              <a:tr h="2950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Point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</a:rPr>
                        <a:t>[-73.967,40.756]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4bf58dd8d48988d11d941735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Bar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extLst>
                  <a:ext uri="{0D108BD9-81ED-4DB2-BD59-A6C34878D82A}">
                    <a16:rowId xmlns:a16="http://schemas.microsoft.com/office/drawing/2014/main" val="1338472247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2376126-F221-4B3B-9C23-CA8DE6EB09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444488"/>
              </p:ext>
            </p:extLst>
          </p:nvPr>
        </p:nvGraphicFramePr>
        <p:xfrm>
          <a:off x="5704018" y="4554398"/>
          <a:ext cx="685800" cy="165336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096799108"/>
                    </a:ext>
                  </a:extLst>
                </a:gridCol>
              </a:tblGrid>
              <a:tr h="2755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usr_id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87814907"/>
                  </a:ext>
                </a:extLst>
              </a:tr>
              <a:tr h="2755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4918369"/>
                  </a:ext>
                </a:extLst>
              </a:tr>
              <a:tr h="2755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09217306"/>
                  </a:ext>
                </a:extLst>
              </a:tr>
              <a:tr h="2755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8176185"/>
                  </a:ext>
                </a:extLst>
              </a:tr>
              <a:tr h="2755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36439135"/>
                  </a:ext>
                </a:extLst>
              </a:tr>
              <a:tr h="2755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36664006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9B7FACE9-5231-48B7-8697-909786620A49}"/>
              </a:ext>
            </a:extLst>
          </p:cNvPr>
          <p:cNvSpPr txBox="1"/>
          <p:nvPr/>
        </p:nvSpPr>
        <p:spPr>
          <a:xfrm>
            <a:off x="5315741" y="6309784"/>
            <a:ext cx="1462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err="1"/>
              <a:t>Foursqaure.usr</a:t>
            </a:r>
            <a:endParaRPr lang="zh-CN" altLang="en-US" sz="1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E4722CE-BE4A-452A-ACA0-37CFC476F6AD}"/>
              </a:ext>
            </a:extLst>
          </p:cNvPr>
          <p:cNvSpPr txBox="1"/>
          <p:nvPr/>
        </p:nvSpPr>
        <p:spPr>
          <a:xfrm>
            <a:off x="8340784" y="6309783"/>
            <a:ext cx="1462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err="1"/>
              <a:t>Foursqaure.dyna</a:t>
            </a:r>
            <a:endParaRPr lang="zh-CN" altLang="en-US" sz="1200" dirty="0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BD02BD0-EF54-475D-9FBF-A20B68F10A72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6046918" y="4346092"/>
            <a:ext cx="0" cy="208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7EB152F8-2F9A-4F98-995B-1BD29D22888F}"/>
              </a:ext>
            </a:extLst>
          </p:cNvPr>
          <p:cNvCxnSpPr>
            <a:cxnSpLocks/>
          </p:cNvCxnSpPr>
          <p:nvPr/>
        </p:nvCxnSpPr>
        <p:spPr>
          <a:xfrm>
            <a:off x="10191525" y="4346092"/>
            <a:ext cx="0" cy="208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53F6B90-C057-4C9C-AC62-BC2E59324995}"/>
              </a:ext>
            </a:extLst>
          </p:cNvPr>
          <p:cNvGrpSpPr/>
          <p:nvPr/>
        </p:nvGrpSpPr>
        <p:grpSpPr>
          <a:xfrm>
            <a:off x="798082" y="4192185"/>
            <a:ext cx="10210800" cy="362213"/>
            <a:chOff x="798082" y="4192185"/>
            <a:chExt cx="10210800" cy="362213"/>
          </a:xfrm>
        </p:grpSpPr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B8B2A918-4268-43BA-97C5-D36AEDDB292B}"/>
                </a:ext>
              </a:extLst>
            </p:cNvPr>
            <p:cNvCxnSpPr>
              <a:cxnSpLocks/>
            </p:cNvCxnSpPr>
            <p:nvPr/>
          </p:nvCxnSpPr>
          <p:spPr>
            <a:xfrm>
              <a:off x="808840" y="4203553"/>
              <a:ext cx="0" cy="3508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E8384E90-B340-4015-A55D-A9712B0AEA52}"/>
                </a:ext>
              </a:extLst>
            </p:cNvPr>
            <p:cNvCxnSpPr>
              <a:cxnSpLocks/>
            </p:cNvCxnSpPr>
            <p:nvPr/>
          </p:nvCxnSpPr>
          <p:spPr>
            <a:xfrm>
              <a:off x="11008882" y="4192185"/>
              <a:ext cx="0" cy="3508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4BC9AD86-D7D6-4EA7-82E9-ED881EB5C0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082" y="4198964"/>
              <a:ext cx="10200042" cy="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4FC43806-0FDD-4A5D-BABC-E0E26F95C387}"/>
              </a:ext>
            </a:extLst>
          </p:cNvPr>
          <p:cNvGrpSpPr/>
          <p:nvPr/>
        </p:nvGrpSpPr>
        <p:grpSpPr>
          <a:xfrm>
            <a:off x="6046918" y="4346092"/>
            <a:ext cx="4152451" cy="208306"/>
            <a:chOff x="6046918" y="4346092"/>
            <a:chExt cx="4152451" cy="208306"/>
          </a:xfrm>
        </p:grpSpPr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5667C45E-6200-4D7E-8D66-A3C21F3DA65B}"/>
                </a:ext>
              </a:extLst>
            </p:cNvPr>
            <p:cNvCxnSpPr/>
            <p:nvPr/>
          </p:nvCxnSpPr>
          <p:spPr>
            <a:xfrm>
              <a:off x="6046918" y="4346092"/>
              <a:ext cx="4152451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D98EEE5A-2380-42E2-9C9B-E555B88F0868}"/>
                </a:ext>
              </a:extLst>
            </p:cNvPr>
            <p:cNvCxnSpPr>
              <a:cxnSpLocks/>
            </p:cNvCxnSpPr>
            <p:nvPr/>
          </p:nvCxnSpPr>
          <p:spPr>
            <a:xfrm>
              <a:off x="6054762" y="4346092"/>
              <a:ext cx="0" cy="2083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34E80A08-F676-47A0-AA60-E41C63A63161}"/>
                </a:ext>
              </a:extLst>
            </p:cNvPr>
            <p:cNvCxnSpPr>
              <a:cxnSpLocks/>
            </p:cNvCxnSpPr>
            <p:nvPr/>
          </p:nvCxnSpPr>
          <p:spPr>
            <a:xfrm>
              <a:off x="10199369" y="4346092"/>
              <a:ext cx="0" cy="2083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951753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77D5FE-1C02-43EC-BF0C-C07200BCB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3227"/>
            <a:ext cx="10515599" cy="3478656"/>
          </a:xfrm>
        </p:spPr>
        <p:txBody>
          <a:bodyPr>
            <a:normAutofit/>
          </a:bodyPr>
          <a:lstStyle/>
          <a:p>
            <a:pPr marL="342900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标准输入特征</a:t>
            </a:r>
            <a:endParaRPr lang="en-US" altLang="zh-CN" sz="2000" dirty="0">
              <a:latin typeface="+mn-lt"/>
              <a:ea typeface="+mn-ea"/>
              <a:cs typeface="+mn-ea"/>
              <a:sym typeface="+mn-lt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1600" b="1" i="1" dirty="0" err="1">
                <a:latin typeface="+mn-lt"/>
                <a:ea typeface="+mn-ea"/>
                <a:cs typeface="+mn-ea"/>
                <a:sym typeface="+mn-lt"/>
              </a:rPr>
              <a:t>current_loc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: 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当前轨迹位置序列（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POI 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序列），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shape = (</a:t>
            </a:r>
            <a:r>
              <a:rPr lang="en-US" altLang="zh-CN" sz="1600" dirty="0" err="1">
                <a:latin typeface="+mn-lt"/>
                <a:ea typeface="+mn-ea"/>
                <a:cs typeface="+mn-ea"/>
                <a:sym typeface="+mn-lt"/>
              </a:rPr>
              <a:t>batch_size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lang="en-US" altLang="zh-CN" sz="1600" dirty="0" err="1">
                <a:latin typeface="+mn-lt"/>
                <a:ea typeface="+mn-ea"/>
                <a:cs typeface="+mn-ea"/>
                <a:sym typeface="+mn-lt"/>
              </a:rPr>
              <a:t>current_len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1600" b="1" i="1" dirty="0" err="1">
                <a:latin typeface="+mn-lt"/>
                <a:ea typeface="+mn-ea"/>
                <a:cs typeface="+mn-ea"/>
                <a:sym typeface="+mn-lt"/>
              </a:rPr>
              <a:t>current_tim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: 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当前轨迹时间序列，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shape = (</a:t>
            </a:r>
            <a:r>
              <a:rPr lang="en-US" altLang="zh-CN" sz="1600" dirty="0" err="1">
                <a:latin typeface="+mn-lt"/>
                <a:ea typeface="+mn-ea"/>
                <a:cs typeface="+mn-ea"/>
                <a:sym typeface="+mn-lt"/>
              </a:rPr>
              <a:t>batch_size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lang="en-US" altLang="zh-CN" sz="1600" dirty="0" err="1">
                <a:latin typeface="+mn-lt"/>
                <a:ea typeface="+mn-ea"/>
                <a:cs typeface="+mn-ea"/>
                <a:sym typeface="+mn-lt"/>
              </a:rPr>
              <a:t>current_len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1600" b="1" i="1" dirty="0" err="1">
                <a:latin typeface="+mn-lt"/>
                <a:ea typeface="+mn-ea"/>
                <a:cs typeface="+mn-ea"/>
                <a:sym typeface="+mn-lt"/>
              </a:rPr>
              <a:t>uid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: 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当前轨迹所属用户的 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id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shape = (</a:t>
            </a:r>
            <a:r>
              <a:rPr lang="en-US" altLang="zh-CN" sz="1600" dirty="0" err="1">
                <a:latin typeface="+mn-lt"/>
                <a:ea typeface="+mn-ea"/>
                <a:cs typeface="+mn-ea"/>
                <a:sym typeface="+mn-lt"/>
              </a:rPr>
              <a:t>batch_size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1600" b="1" i="1" dirty="0" err="1">
                <a:latin typeface="+mn-lt"/>
                <a:ea typeface="+mn-ea"/>
                <a:cs typeface="+mn-ea"/>
                <a:sym typeface="+mn-lt"/>
              </a:rPr>
              <a:t>history_loc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: 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用户历史出行轨迹位置序列，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shape = (</a:t>
            </a:r>
            <a:r>
              <a:rPr lang="en-US" altLang="zh-CN" sz="1600" dirty="0" err="1">
                <a:latin typeface="+mn-lt"/>
                <a:ea typeface="+mn-ea"/>
                <a:cs typeface="+mn-ea"/>
                <a:sym typeface="+mn-lt"/>
              </a:rPr>
              <a:t>batch_size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lang="en-US" altLang="zh-CN" sz="1600" dirty="0" err="1">
                <a:latin typeface="+mn-lt"/>
                <a:ea typeface="+mn-ea"/>
                <a:cs typeface="+mn-ea"/>
                <a:sym typeface="+mn-lt"/>
              </a:rPr>
              <a:t>history_len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1600" b="1" i="1" dirty="0" err="1">
                <a:latin typeface="+mn-lt"/>
                <a:ea typeface="+mn-ea"/>
                <a:cs typeface="+mn-ea"/>
                <a:sym typeface="+mn-lt"/>
              </a:rPr>
              <a:t>history_tim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: 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用户历史出行轨迹时间序列，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shape = (</a:t>
            </a:r>
            <a:r>
              <a:rPr lang="en-US" altLang="zh-CN" sz="1600" dirty="0" err="1">
                <a:latin typeface="+mn-lt"/>
                <a:ea typeface="+mn-ea"/>
                <a:cs typeface="+mn-ea"/>
                <a:sym typeface="+mn-lt"/>
              </a:rPr>
              <a:t>batch_size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lang="en-US" altLang="zh-CN" sz="1600" dirty="0" err="1">
                <a:latin typeface="+mn-lt"/>
                <a:ea typeface="+mn-ea"/>
                <a:cs typeface="+mn-ea"/>
                <a:sym typeface="+mn-lt"/>
              </a:rPr>
              <a:t>history_len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)</a:t>
            </a:r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7BFAFDB-0E56-4402-9FF7-6CE4AF039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任务介绍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轨迹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POI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推荐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97698A1-CDAD-4B0E-BAB2-80510D0CC60C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4650045"/>
          <a:ext cx="4784170" cy="165336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699405">
                  <a:extLst>
                    <a:ext uri="{9D8B030D-6E8A-4147-A177-3AD203B41FA5}">
                      <a16:colId xmlns:a16="http://schemas.microsoft.com/office/drawing/2014/main" val="840548502"/>
                    </a:ext>
                  </a:extLst>
                </a:gridCol>
                <a:gridCol w="794260">
                  <a:extLst>
                    <a:ext uri="{9D8B030D-6E8A-4147-A177-3AD203B41FA5}">
                      <a16:colId xmlns:a16="http://schemas.microsoft.com/office/drawing/2014/main" val="4039481547"/>
                    </a:ext>
                  </a:extLst>
                </a:gridCol>
                <a:gridCol w="1628566">
                  <a:extLst>
                    <a:ext uri="{9D8B030D-6E8A-4147-A177-3AD203B41FA5}">
                      <a16:colId xmlns:a16="http://schemas.microsoft.com/office/drawing/2014/main" val="440314888"/>
                    </a:ext>
                  </a:extLst>
                </a:gridCol>
                <a:gridCol w="760888">
                  <a:extLst>
                    <a:ext uri="{9D8B030D-6E8A-4147-A177-3AD203B41FA5}">
                      <a16:colId xmlns:a16="http://schemas.microsoft.com/office/drawing/2014/main" val="2433870131"/>
                    </a:ext>
                  </a:extLst>
                </a:gridCol>
                <a:gridCol w="901051">
                  <a:extLst>
                    <a:ext uri="{9D8B030D-6E8A-4147-A177-3AD203B41FA5}">
                      <a16:colId xmlns:a16="http://schemas.microsoft.com/office/drawing/2014/main" val="4106060431"/>
                    </a:ext>
                  </a:extLst>
                </a:gridCol>
              </a:tblGrid>
              <a:tr h="2755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dyna_id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type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time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entity_id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location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6824761"/>
                  </a:ext>
                </a:extLst>
              </a:tr>
              <a:tr h="2755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trajectory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2012-04-03T14:00:09Z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2388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7787114"/>
                  </a:ext>
                </a:extLst>
              </a:tr>
              <a:tr h="2755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trajectory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2012-04-03T14:00:25Z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3921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0464986"/>
                  </a:ext>
                </a:extLst>
              </a:tr>
              <a:tr h="2755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trajectory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2012-04-03T14:02:24Z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20328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4518382"/>
                  </a:ext>
                </a:extLst>
              </a:tr>
              <a:tr h="2755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3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trajectory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2012-04-03T14:02:41Z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15114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956910"/>
                  </a:ext>
                </a:extLst>
              </a:tr>
              <a:tr h="2755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trajectory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2012-04-03T14:03:00Z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23550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84094533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3D1FA7BD-BC24-4EFE-8E8A-4E987FB20326}"/>
              </a:ext>
            </a:extLst>
          </p:cNvPr>
          <p:cNvSpPr txBox="1"/>
          <p:nvPr/>
        </p:nvSpPr>
        <p:spPr>
          <a:xfrm>
            <a:off x="2499108" y="6416731"/>
            <a:ext cx="1462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err="1"/>
              <a:t>Foursqaure.dyna</a:t>
            </a:r>
            <a:endParaRPr lang="zh-CN" altLang="en-US" sz="1200" dirty="0"/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CC12DB8E-6EAA-49A0-BC87-F857D0AB8A0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569632" y="4650045"/>
            <a:ext cx="4784170" cy="1653360"/>
          </a:xfrm>
          <a:prstGeom prst="rect">
            <a:avLst/>
          </a:prstGeom>
        </p:spPr>
      </p:pic>
      <p:sp>
        <p:nvSpPr>
          <p:cNvPr id="40" name="箭头: 右 39">
            <a:extLst>
              <a:ext uri="{FF2B5EF4-FFF2-40B4-BE49-F238E27FC236}">
                <a16:creationId xmlns:a16="http://schemas.microsoft.com/office/drawing/2014/main" id="{3216FE24-D4A1-49BB-940F-D416DD3D6871}"/>
              </a:ext>
            </a:extLst>
          </p:cNvPr>
          <p:cNvSpPr/>
          <p:nvPr/>
        </p:nvSpPr>
        <p:spPr>
          <a:xfrm>
            <a:off x="5733355" y="5332888"/>
            <a:ext cx="714166" cy="3136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504C1BB-7355-4C28-83AB-59399DAEAFED}"/>
              </a:ext>
            </a:extLst>
          </p:cNvPr>
          <p:cNvSpPr txBox="1"/>
          <p:nvPr/>
        </p:nvSpPr>
        <p:spPr>
          <a:xfrm>
            <a:off x="5359261" y="6413313"/>
            <a:ext cx="1462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按照窗口切割轨迹</a:t>
            </a: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AAA5C7A7-CCB3-4B23-ADBB-CFD20E4A3765}"/>
              </a:ext>
            </a:extLst>
          </p:cNvPr>
          <p:cNvSpPr/>
          <p:nvPr/>
        </p:nvSpPr>
        <p:spPr>
          <a:xfrm>
            <a:off x="10292006" y="5042548"/>
            <a:ext cx="540631" cy="894377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C79C2C2A-0F64-4852-812C-D6CFBDC10F10}"/>
              </a:ext>
            </a:extLst>
          </p:cNvPr>
          <p:cNvSpPr/>
          <p:nvPr/>
        </p:nvSpPr>
        <p:spPr>
          <a:xfrm>
            <a:off x="8670114" y="5029536"/>
            <a:ext cx="1435007" cy="894377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9AD6961D-CB98-4503-A34D-31D818C193FC}"/>
              </a:ext>
            </a:extLst>
          </p:cNvPr>
          <p:cNvSpPr txBox="1"/>
          <p:nvPr/>
        </p:nvSpPr>
        <p:spPr>
          <a:xfrm>
            <a:off x="8970139" y="4752537"/>
            <a:ext cx="834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时间特征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9492EC32-42D5-4ABF-BAD7-BFE6F2A47AF9}"/>
              </a:ext>
            </a:extLst>
          </p:cNvPr>
          <p:cNvSpPr txBox="1"/>
          <p:nvPr/>
        </p:nvSpPr>
        <p:spPr>
          <a:xfrm>
            <a:off x="10144843" y="4752537"/>
            <a:ext cx="834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空间特征</a:t>
            </a: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F9CCA398-C65E-4AAF-B33F-3549044493C4}"/>
              </a:ext>
            </a:extLst>
          </p:cNvPr>
          <p:cNvSpPr/>
          <p:nvPr/>
        </p:nvSpPr>
        <p:spPr>
          <a:xfrm>
            <a:off x="7414759" y="5042548"/>
            <a:ext cx="540631" cy="894377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7F62DE4-B2AA-44C0-B001-8E2149787D04}"/>
              </a:ext>
            </a:extLst>
          </p:cNvPr>
          <p:cNvSpPr txBox="1"/>
          <p:nvPr/>
        </p:nvSpPr>
        <p:spPr>
          <a:xfrm>
            <a:off x="7267596" y="4725886"/>
            <a:ext cx="834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用户 </a:t>
            </a:r>
            <a:r>
              <a:rPr lang="en-US" altLang="zh-CN" sz="1200" dirty="0">
                <a:solidFill>
                  <a:schemeClr val="bg1"/>
                </a:solidFill>
              </a:rPr>
              <a:t>ID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910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77D5FE-1C02-43EC-BF0C-C07200BCB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3227"/>
            <a:ext cx="10515599" cy="5614482"/>
          </a:xfrm>
        </p:spPr>
        <p:txBody>
          <a:bodyPr>
            <a:normAutofit/>
          </a:bodyPr>
          <a:lstStyle/>
          <a:p>
            <a:pPr algn="just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数据处理流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7BFAFDB-0E56-4402-9FF7-6CE4AF039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框架介绍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数据模块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A62AB5A-E0B3-476E-81C4-12AE3C52C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927" y="1580649"/>
            <a:ext cx="11074144" cy="4068511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B31CBEAD-C7D5-43BE-A497-A10518D9B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5643" y="5778763"/>
            <a:ext cx="710071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3200" dirty="0">
                <a:solidFill>
                  <a:srgbClr val="333333"/>
                </a:solidFill>
                <a:cs typeface="+mn-ea"/>
                <a:sym typeface="+mn-lt"/>
              </a:rPr>
              <a:t>将原始数据转换成标准化的模型输入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0689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98"/>
    </mc:Choice>
    <mc:Fallback xmlns="">
      <p:transition spd="slow" advTm="40098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77D5FE-1C02-43EC-BF0C-C07200BCB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3227"/>
            <a:ext cx="10515599" cy="3131585"/>
          </a:xfrm>
        </p:spPr>
        <p:txBody>
          <a:bodyPr>
            <a:normAutofit/>
          </a:bodyPr>
          <a:lstStyle/>
          <a:p>
            <a:pPr marL="342900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评估方式</a:t>
            </a:r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标准评估输入：模型仅需输出对各 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POI 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是轨迹下一跳的置信度评分</a:t>
            </a:r>
            <a:endParaRPr lang="en-US" altLang="zh-CN" sz="1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7BFAFDB-0E56-4402-9FF7-6CE4AF039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任务介绍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轨迹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POI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推荐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350EB7E-0B40-4681-8D14-538FD4467C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642385"/>
              </p:ext>
            </p:extLst>
          </p:nvPr>
        </p:nvGraphicFramePr>
        <p:xfrm>
          <a:off x="308490" y="3225931"/>
          <a:ext cx="7074944" cy="2056712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534339">
                  <a:extLst>
                    <a:ext uri="{9D8B030D-6E8A-4147-A177-3AD203B41FA5}">
                      <a16:colId xmlns:a16="http://schemas.microsoft.com/office/drawing/2014/main" val="3161675195"/>
                    </a:ext>
                  </a:extLst>
                </a:gridCol>
                <a:gridCol w="2907166">
                  <a:extLst>
                    <a:ext uri="{9D8B030D-6E8A-4147-A177-3AD203B41FA5}">
                      <a16:colId xmlns:a16="http://schemas.microsoft.com/office/drawing/2014/main" val="202479088"/>
                    </a:ext>
                  </a:extLst>
                </a:gridCol>
                <a:gridCol w="2633439">
                  <a:extLst>
                    <a:ext uri="{9D8B030D-6E8A-4147-A177-3AD203B41FA5}">
                      <a16:colId xmlns:a16="http://schemas.microsoft.com/office/drawing/2014/main" val="1567069378"/>
                    </a:ext>
                  </a:extLst>
                </a:gridCol>
              </a:tblGrid>
              <a:tr h="51417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/>
                        <a:t>输入名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/>
                        <a:t>含义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shape</a:t>
                      </a:r>
                      <a:endParaRPr lang="zh-CN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614017"/>
                  </a:ext>
                </a:extLst>
              </a:tr>
              <a:tr h="5141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uid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所预测用户的 </a:t>
                      </a:r>
                      <a:r>
                        <a:rPr lang="en-US" altLang="zh-CN" sz="1600" dirty="0"/>
                        <a:t>id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batch_size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111905"/>
                  </a:ext>
                </a:extLst>
              </a:tr>
              <a:tr h="5141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loc_true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真实下一跳位置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batch_size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514594"/>
                  </a:ext>
                </a:extLst>
              </a:tr>
              <a:tr h="5141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loc_pred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模型预测输出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batch_size</a:t>
                      </a:r>
                      <a:r>
                        <a:rPr lang="en-US" altLang="zh-CN" sz="1600" dirty="0"/>
                        <a:t>, </a:t>
                      </a:r>
                      <a:r>
                        <a:rPr lang="en-US" altLang="zh-CN" sz="1600" dirty="0" err="1"/>
                        <a:t>candidate_len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094628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87E68C58-9603-4016-8142-3B8696D5F037}"/>
              </a:ext>
            </a:extLst>
          </p:cNvPr>
          <p:cNvSpPr txBox="1"/>
          <p:nvPr/>
        </p:nvSpPr>
        <p:spPr>
          <a:xfrm>
            <a:off x="2401114" y="5394544"/>
            <a:ext cx="1869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标准评估输入接口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6BD3AC-4926-4C7D-A819-8AFE09767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061" y="3225538"/>
            <a:ext cx="3447104" cy="20999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3271659-367D-4A03-8396-D5E4362AD2BD}"/>
              </a:ext>
            </a:extLst>
          </p:cNvPr>
          <p:cNvSpPr txBox="1"/>
          <p:nvPr/>
        </p:nvSpPr>
        <p:spPr>
          <a:xfrm>
            <a:off x="8292251" y="5442841"/>
            <a:ext cx="1981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标准评估输入样例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7340DF4-89F2-4E91-A91B-20D4C6775F78}"/>
              </a:ext>
            </a:extLst>
          </p:cNvPr>
          <p:cNvSpPr txBox="1"/>
          <p:nvPr/>
        </p:nvSpPr>
        <p:spPr>
          <a:xfrm>
            <a:off x="5988422" y="5864773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候选集大小</a:t>
            </a: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A1941C6D-0292-4706-85A8-0F2384107F35}"/>
              </a:ext>
            </a:extLst>
          </p:cNvPr>
          <p:cNvSpPr/>
          <p:nvPr/>
        </p:nvSpPr>
        <p:spPr>
          <a:xfrm rot="5400000">
            <a:off x="6169880" y="5273563"/>
            <a:ext cx="687213" cy="338555"/>
          </a:xfrm>
          <a:prstGeom prst="rightArrow">
            <a:avLst>
              <a:gd name="adj1" fmla="val 500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0050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77D5FE-1C02-43EC-BF0C-C07200BCB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3228"/>
            <a:ext cx="10515600" cy="1371354"/>
          </a:xfrm>
        </p:spPr>
        <p:txBody>
          <a:bodyPr>
            <a:normAutofit/>
          </a:bodyPr>
          <a:lstStyle/>
          <a:p>
            <a:pPr marL="342900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评估方式：</a:t>
            </a:r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Rank-based 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评估指标：基于 </a:t>
            </a:r>
            <a:r>
              <a:rPr lang="en-US" altLang="zh-CN" sz="1800" dirty="0" err="1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TopK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的评估指标，如 </a:t>
            </a:r>
            <a:r>
              <a:rPr lang="en-US" altLang="zh-CN" sz="1800" dirty="0" err="1">
                <a:latin typeface="+mn-lt"/>
                <a:ea typeface="+mn-ea"/>
                <a:cs typeface="+mn-ea"/>
                <a:sym typeface="+mn-lt"/>
              </a:rPr>
              <a:t>Recall@K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, F1-score@K, MRR@K, MAP@K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7BFAFDB-0E56-4402-9FF7-6CE4AF039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任务介绍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轨迹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POI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推荐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7E68C58-9603-4016-8142-3B8696D5F037}"/>
              </a:ext>
            </a:extLst>
          </p:cNvPr>
          <p:cNvSpPr txBox="1"/>
          <p:nvPr/>
        </p:nvSpPr>
        <p:spPr>
          <a:xfrm>
            <a:off x="2858701" y="5823236"/>
            <a:ext cx="1859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评估指标符号表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3271659-367D-4A03-8396-D5E4362AD2BD}"/>
              </a:ext>
            </a:extLst>
          </p:cNvPr>
          <p:cNvSpPr txBox="1"/>
          <p:nvPr/>
        </p:nvSpPr>
        <p:spPr>
          <a:xfrm>
            <a:off x="7926808" y="5823236"/>
            <a:ext cx="1406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指标公式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931E647-C456-467D-9FF5-013ECF2EF0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14" b="4684"/>
          <a:stretch/>
        </p:blipFill>
        <p:spPr>
          <a:xfrm>
            <a:off x="1366836" y="3195621"/>
            <a:ext cx="4398170" cy="24467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2">
                <a:extLst>
                  <a:ext uri="{FF2B5EF4-FFF2-40B4-BE49-F238E27FC236}">
                    <a16:creationId xmlns:a16="http://schemas.microsoft.com/office/drawing/2014/main" id="{6815D3D8-C41E-4B4E-827B-D7B3BAB2779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096000" y="2667516"/>
              <a:ext cx="5068106" cy="2962022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1596244">
                      <a:extLst>
                        <a:ext uri="{9D8B030D-6E8A-4147-A177-3AD203B41FA5}">
                          <a16:colId xmlns:a16="http://schemas.microsoft.com/office/drawing/2014/main" val="2559102980"/>
                        </a:ext>
                      </a:extLst>
                    </a:gridCol>
                    <a:gridCol w="3471862">
                      <a:extLst>
                        <a:ext uri="{9D8B030D-6E8A-4147-A177-3AD203B41FA5}">
                          <a16:colId xmlns:a16="http://schemas.microsoft.com/office/drawing/2014/main" val="251621708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200" b="0" dirty="0"/>
                            <a:t>指标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200" b="0" dirty="0"/>
                            <a:t>公式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191844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200" dirty="0"/>
                            <a:t>精准率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200" kern="1200" smtClean="0">
                                    <a:solidFill>
                                      <a:schemeClr val="dk1"/>
                                    </a:solidFill>
                                    <a:effectLst/>
                                  </a:rPr>
                                  <m:t>Precision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200" kern="1200" smtClean="0">
                                    <a:solidFill>
                                      <a:schemeClr val="dk1"/>
                                    </a:solidFill>
                                    <a:effectLst/>
                                  </a:rPr>
                                  <m:t>@ </m:t>
                                </m:r>
                                <m:r>
                                  <a:rPr lang="en-US" altLang="zh-CN" sz="1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altLang="zh-CN" sz="1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CN" altLang="zh-CN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zh-CN" altLang="zh-CN" sz="1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1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∑</m:t>
                                        </m:r>
                                      </m:e>
                                      <m:sub>
                                        <m:r>
                                          <a:rPr lang="en-US" altLang="zh-CN" sz="1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1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altLang="zh-CN" sz="1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p>
                                    </m:sSubSup>
                                    <m:r>
                                      <a:rPr lang="en-US" altLang="zh-CN" sz="1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 |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1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Hit</m:t>
                                    </m:r>
                                    <m:r>
                                      <a:rPr lang="en-US" altLang="zh-CN" sz="1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1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1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)|</m:t>
                                    </m:r>
                                  </m:num>
                                  <m:den>
                                    <m:r>
                                      <a:rPr lang="en-US" altLang="zh-CN" sz="1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altLang="zh-CN" sz="1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altLang="zh-CN" sz="1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056343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200" dirty="0"/>
                            <a:t>召回率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20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+mn-lt"/>
                                    <a:ea typeface="+mn-ea"/>
                                    <a:cs typeface="+mn-cs"/>
                                  </a:rPr>
                                  <m:t>Recall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20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+mn-lt"/>
                                    <a:ea typeface="+mn-ea"/>
                                    <a:cs typeface="+mn-cs"/>
                                  </a:rPr>
                                  <m:t>@ </m:t>
                                </m:r>
                                <m:r>
                                  <a:rPr lang="en-US" altLang="zh-CN" sz="12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𝐾</m:t>
                                </m:r>
                                <m:r>
                                  <a:rPr lang="en-US" altLang="zh-CN" sz="1200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CN" altLang="zh-CN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zh-CN" altLang="zh-CN" sz="12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1200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∑</m:t>
                                        </m:r>
                                      </m:e>
                                      <m:sub>
                                        <m:r>
                                          <a:rPr lang="en-US" altLang="zh-CN" sz="12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1200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altLang="zh-CN" sz="12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𝑁</m:t>
                                        </m:r>
                                      </m:sup>
                                    </m:sSubSup>
                                    <m:r>
                                      <a:rPr lang="en-US" altLang="zh-CN" sz="1200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 |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1200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Hit</m:t>
                                    </m:r>
                                    <m:r>
                                      <a:rPr lang="en-US" altLang="zh-CN" sz="1200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n-US" altLang="zh-CN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en-US" altLang="zh-CN" sz="1200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)|</m:t>
                                    </m:r>
                                  </m:num>
                                  <m:den>
                                    <m:r>
                                      <a:rPr lang="en-US" altLang="zh-CN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𝑁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367590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F1 </a:t>
                          </a:r>
                          <a:r>
                            <a:rPr lang="zh-CN" altLang="en-US" sz="1200" dirty="0"/>
                            <a:t>分数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𝐹</m:t>
                                </m:r>
                                <m:r>
                                  <a:rPr lang="en-US" altLang="zh-CN" sz="120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1@</m:t>
                                </m:r>
                                <m:r>
                                  <a:rPr lang="en-US" altLang="zh-CN" sz="120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𝐾</m:t>
                                </m:r>
                                <m:r>
                                  <a:rPr lang="en-US" altLang="zh-CN" sz="120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CN" altLang="zh-CN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2×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CN" sz="1200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CN" sz="1200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Precision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CN" sz="1200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@ </m:t>
                                    </m:r>
                                    <m:r>
                                      <a:rPr lang="en-US" altLang="zh-CN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×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CN" sz="1200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CN" sz="1200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Recall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CN" sz="1200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@ </m:t>
                                    </m:r>
                                    <m:r>
                                      <a:rPr lang="en-US" altLang="zh-CN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en-US" altLang="zh-CN" sz="1200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CN" sz="1200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Precision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CN" sz="1200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lang="en-US" altLang="zh-CN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@+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CN" sz="1200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CN" sz="1200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Recall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CN" sz="1200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@ </m:t>
                                    </m:r>
                                    <m:r>
                                      <a:rPr lang="en-US" altLang="zh-CN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1425518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200" dirty="0"/>
                            <a:t>平均倒数排名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𝑀𝑅𝑅</m:t>
                                </m:r>
                                <m:r>
                                  <a:rPr lang="en-US" altLang="zh-CN" sz="120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@</m:t>
                                </m:r>
                                <m:r>
                                  <a:rPr lang="en-US" altLang="zh-CN" sz="120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𝐾</m:t>
                                </m:r>
                                <m:r>
                                  <a:rPr lang="en-US" altLang="zh-CN" sz="120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CN" altLang="zh-CN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𝑁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limLoc m:val="undOvr"/>
                                    <m:grow m:val="on"/>
                                    <m:ctrlPr>
                                      <a:rPr lang="zh-CN" altLang="zh-CN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en-US" altLang="zh-CN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𝑁</m:t>
                                    </m:r>
                                  </m:sup>
                                  <m:e>
                                    <m:r>
                                      <a:rPr lang="en-US" altLang="zh-CN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 </m:t>
                                    </m:r>
                                  </m:e>
                                </m:nary>
                                <m:f>
                                  <m:fPr>
                                    <m:ctrlPr>
                                      <a:rPr lang="zh-CN" altLang="zh-CN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US" altLang="zh-CN" sz="1200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Rank</m:t>
                                    </m:r>
                                    <m:r>
                                      <a:rPr lang="en-US" altLang="zh-CN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n-US" altLang="zh-CN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en-US" altLang="zh-CN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zh-CN" sz="12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8890143"/>
                      </a:ext>
                    </a:extLst>
                  </a:tr>
                  <a:tr h="1891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200" dirty="0"/>
                            <a:t>归一化折损累计增益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𝑁𝐷𝐶𝐺</m:t>
                                </m:r>
                                <m:r>
                                  <a:rPr lang="en-US" altLang="zh-CN" sz="120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@</m:t>
                                </m:r>
                                <m:r>
                                  <a:rPr lang="en-US" altLang="zh-CN" sz="120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𝐾</m:t>
                                </m:r>
                                <m:r>
                                  <a:rPr lang="en-US" altLang="zh-CN" sz="120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CN" altLang="zh-CN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𝑁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limLoc m:val="undOvr"/>
                                    <m:grow m:val="on"/>
                                    <m:ctrlPr>
                                      <a:rPr lang="zh-CN" altLang="zh-CN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en-US" altLang="zh-CN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𝑁</m:t>
                                    </m:r>
                                  </m:sup>
                                  <m:e>
                                    <m:r>
                                      <a:rPr lang="en-US" altLang="zh-CN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 </m:t>
                                    </m:r>
                                  </m:e>
                                </m:nary>
                                <m:f>
                                  <m:fPr>
                                    <m:ctrlPr>
                                      <a:rPr lang="zh-CN" altLang="zh-CN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zh-CN" altLang="zh-CN" sz="12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200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altLang="zh-CN" sz="12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1200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rank</m:t>
                                    </m:r>
                                    <m:r>
                                      <a:rPr lang="en-US" altLang="zh-CN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lang="en-US" altLang="zh-CN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lang="en-US" altLang="zh-CN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)+1)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zh-CN" sz="12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9002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2">
                <a:extLst>
                  <a:ext uri="{FF2B5EF4-FFF2-40B4-BE49-F238E27FC236}">
                    <a16:creationId xmlns:a16="http://schemas.microsoft.com/office/drawing/2014/main" id="{6815D3D8-C41E-4B4E-827B-D7B3BAB277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3481165"/>
                  </p:ext>
                </p:extLst>
              </p:nvPr>
            </p:nvGraphicFramePr>
            <p:xfrm>
              <a:off x="6096000" y="2667516"/>
              <a:ext cx="5068106" cy="2974848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1596244">
                      <a:extLst>
                        <a:ext uri="{9D8B030D-6E8A-4147-A177-3AD203B41FA5}">
                          <a16:colId xmlns:a16="http://schemas.microsoft.com/office/drawing/2014/main" val="2559102980"/>
                        </a:ext>
                      </a:extLst>
                    </a:gridCol>
                    <a:gridCol w="3471862">
                      <a:extLst>
                        <a:ext uri="{9D8B030D-6E8A-4147-A177-3AD203B41FA5}">
                          <a16:colId xmlns:a16="http://schemas.microsoft.com/office/drawing/2014/main" val="251621708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200" b="0" dirty="0"/>
                            <a:t>指标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200" b="0" dirty="0"/>
                            <a:t>公式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19184410"/>
                      </a:ext>
                    </a:extLst>
                  </a:tr>
                  <a:tr h="4662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200" dirty="0"/>
                            <a:t>精准率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5965" t="-80519" r="-175" b="-45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5634391"/>
                      </a:ext>
                    </a:extLst>
                  </a:tr>
                  <a:tr h="4662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200" dirty="0"/>
                            <a:t>召回率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5965" t="-182895" r="-175" b="-3631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6759085"/>
                      </a:ext>
                    </a:extLst>
                  </a:tr>
                  <a:tr h="4528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F1 </a:t>
                          </a:r>
                          <a:r>
                            <a:rPr lang="zh-CN" altLang="en-US" sz="1200" dirty="0"/>
                            <a:t>分数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5965" t="-286667" r="-175" b="-26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4255187"/>
                      </a:ext>
                    </a:extLst>
                  </a:tr>
                  <a:tr h="6093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200" dirty="0"/>
                            <a:t>平均倒数排名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5965" t="-290000" r="-175" b="-101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8890143"/>
                      </a:ext>
                    </a:extLst>
                  </a:tr>
                  <a:tr h="6093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200" dirty="0"/>
                            <a:t>归一化折损累计增益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5965" t="-390000" r="-175" b="-1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90023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788561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77D5FE-1C02-43EC-BF0C-C07200BCB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3227"/>
            <a:ext cx="10515599" cy="2755141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评估方式：</a:t>
            </a:r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用户可自行设计当前轨迹的</a:t>
            </a:r>
            <a:r>
              <a:rPr lang="zh-CN" altLang="en-US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切割窗口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，来测试模型在不同长度轨迹上的预测性能。</a:t>
            </a:r>
            <a:endParaRPr lang="en-US" altLang="zh-CN" sz="1800" dirty="0">
              <a:latin typeface="+mn-lt"/>
              <a:ea typeface="+mn-ea"/>
              <a:cs typeface="+mn-ea"/>
              <a:sym typeface="+mn-lt"/>
            </a:endParaRPr>
          </a:p>
          <a:p>
            <a:pPr marL="1257300" lvl="2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固定长度窗口：当轨迹长度到达固定值时进行切割</a:t>
            </a:r>
            <a:endParaRPr lang="en-US" altLang="zh-CN" sz="1600" dirty="0">
              <a:latin typeface="+mn-lt"/>
              <a:ea typeface="+mn-ea"/>
              <a:cs typeface="+mn-ea"/>
              <a:sym typeface="+mn-lt"/>
            </a:endParaRPr>
          </a:p>
          <a:p>
            <a:pPr marL="1257300" lvl="2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固定时间间隔窗口：两次 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check-in 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之间间隔时间小于某阈值则属于同一条轨迹</a:t>
            </a:r>
            <a:endParaRPr lang="en-US" altLang="zh-CN" sz="1600" dirty="0">
              <a:latin typeface="+mn-lt"/>
              <a:ea typeface="+mn-ea"/>
              <a:cs typeface="+mn-ea"/>
              <a:sym typeface="+mn-lt"/>
            </a:endParaRPr>
          </a:p>
          <a:p>
            <a:pPr marL="1257300" lvl="2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自然日时间窗口：相同天的 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check-in 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属于同一条轨迹</a:t>
            </a:r>
            <a:endParaRPr lang="en-US" altLang="zh-CN" sz="1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7BFAFDB-0E56-4402-9FF7-6CE4AF039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任务介绍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轨迹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POI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推荐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7920532C-81F0-4E5D-901B-8AE7B48F7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606914"/>
              </p:ext>
            </p:extLst>
          </p:nvPr>
        </p:nvGraphicFramePr>
        <p:xfrm>
          <a:off x="1311830" y="4335158"/>
          <a:ext cx="4784170" cy="165336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699405">
                  <a:extLst>
                    <a:ext uri="{9D8B030D-6E8A-4147-A177-3AD203B41FA5}">
                      <a16:colId xmlns:a16="http://schemas.microsoft.com/office/drawing/2014/main" val="840548502"/>
                    </a:ext>
                  </a:extLst>
                </a:gridCol>
                <a:gridCol w="794260">
                  <a:extLst>
                    <a:ext uri="{9D8B030D-6E8A-4147-A177-3AD203B41FA5}">
                      <a16:colId xmlns:a16="http://schemas.microsoft.com/office/drawing/2014/main" val="4039481547"/>
                    </a:ext>
                  </a:extLst>
                </a:gridCol>
                <a:gridCol w="1628566">
                  <a:extLst>
                    <a:ext uri="{9D8B030D-6E8A-4147-A177-3AD203B41FA5}">
                      <a16:colId xmlns:a16="http://schemas.microsoft.com/office/drawing/2014/main" val="440314888"/>
                    </a:ext>
                  </a:extLst>
                </a:gridCol>
                <a:gridCol w="760888">
                  <a:extLst>
                    <a:ext uri="{9D8B030D-6E8A-4147-A177-3AD203B41FA5}">
                      <a16:colId xmlns:a16="http://schemas.microsoft.com/office/drawing/2014/main" val="2433870131"/>
                    </a:ext>
                  </a:extLst>
                </a:gridCol>
                <a:gridCol w="901051">
                  <a:extLst>
                    <a:ext uri="{9D8B030D-6E8A-4147-A177-3AD203B41FA5}">
                      <a16:colId xmlns:a16="http://schemas.microsoft.com/office/drawing/2014/main" val="4106060431"/>
                    </a:ext>
                  </a:extLst>
                </a:gridCol>
              </a:tblGrid>
              <a:tr h="2755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dyna_id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type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time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entity_id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location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6824761"/>
                  </a:ext>
                </a:extLst>
              </a:tr>
              <a:tr h="2755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trajectory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2009-02-04T05:17:38Z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138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9056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7787114"/>
                  </a:ext>
                </a:extLst>
              </a:tr>
              <a:tr h="2755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trajectory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2009-02-05T06:27:43Z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8904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0464986"/>
                  </a:ext>
                </a:extLst>
              </a:tr>
              <a:tr h="2755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trajectory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2009-02-17T19:28:30Z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8957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4518382"/>
                  </a:ext>
                </a:extLst>
              </a:tr>
              <a:tr h="2755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3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trajectory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2009-02-17T19:31:59Z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8956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956910"/>
                  </a:ext>
                </a:extLst>
              </a:tr>
              <a:tr h="2755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trajectory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2009-02-18T18:50:55Z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9208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84094533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9F46924E-52AF-4269-AC5A-439368FD6B3E}"/>
              </a:ext>
            </a:extLst>
          </p:cNvPr>
          <p:cNvSpPr txBox="1"/>
          <p:nvPr/>
        </p:nvSpPr>
        <p:spPr>
          <a:xfrm>
            <a:off x="3129877" y="6048422"/>
            <a:ext cx="1148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err="1"/>
              <a:t>Gowalla.dyna</a:t>
            </a:r>
            <a:endParaRPr lang="zh-CN" altLang="en-US" sz="1200" dirty="0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E30BA42B-DA3D-4786-B18E-502F48890E4A}"/>
              </a:ext>
            </a:extLst>
          </p:cNvPr>
          <p:cNvSpPr/>
          <p:nvPr/>
        </p:nvSpPr>
        <p:spPr>
          <a:xfrm>
            <a:off x="6287690" y="5121733"/>
            <a:ext cx="721519" cy="285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441E420-43DB-451D-8CC7-B3466764F46B}"/>
              </a:ext>
            </a:extLst>
          </p:cNvPr>
          <p:cNvSpPr txBox="1"/>
          <p:nvPr/>
        </p:nvSpPr>
        <p:spPr>
          <a:xfrm>
            <a:off x="7200899" y="4978522"/>
            <a:ext cx="4991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原始数据中轨迹以 </a:t>
            </a:r>
            <a:r>
              <a:rPr lang="en-US" altLang="zh-CN" dirty="0"/>
              <a:t>check-in </a:t>
            </a:r>
            <a:r>
              <a:rPr lang="zh-CN" altLang="en-US" dirty="0"/>
              <a:t>记录形式存储，因此需要使用某种</a:t>
            </a:r>
            <a:r>
              <a:rPr lang="zh-CN" altLang="en-US" dirty="0">
                <a:solidFill>
                  <a:srgbClr val="FF0000"/>
                </a:solidFill>
              </a:rPr>
              <a:t>切割方法</a:t>
            </a:r>
            <a:r>
              <a:rPr lang="zh-CN" altLang="en-US" dirty="0"/>
              <a:t>来还原单次出行的轨迹。</a:t>
            </a:r>
          </a:p>
        </p:txBody>
      </p:sp>
    </p:spTree>
    <p:extLst>
      <p:ext uri="{BB962C8B-B14F-4D97-AF65-F5344CB8AC3E}">
        <p14:creationId xmlns:p14="http://schemas.microsoft.com/office/powerpoint/2010/main" val="36586823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77D5FE-1C02-43EC-BF0C-C07200BCB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3227"/>
            <a:ext cx="10515599" cy="5614482"/>
          </a:xfrm>
        </p:spPr>
        <p:txBody>
          <a:bodyPr>
            <a:normAutofit/>
          </a:bodyPr>
          <a:lstStyle/>
          <a:p>
            <a:pPr marL="342900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cs typeface="+mn-ea"/>
                <a:sym typeface="+mn-lt"/>
              </a:rPr>
              <a:t>下一跳预测模型：</a:t>
            </a:r>
            <a:endParaRPr lang="en-US" altLang="zh-CN" sz="2000" dirty="0">
              <a:cs typeface="+mn-ea"/>
              <a:sym typeface="+mn-lt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1600" b="1" dirty="0">
                <a:solidFill>
                  <a:srgbClr val="FF0000"/>
                </a:solidFill>
                <a:cs typeface="+mn-ea"/>
                <a:sym typeface="+mn-lt"/>
              </a:rPr>
              <a:t>LSTPM</a:t>
            </a:r>
            <a:r>
              <a:rPr lang="zh-CN" altLang="en-US" sz="1600" b="1" dirty="0">
                <a:solidFill>
                  <a:srgbClr val="FF0000"/>
                </a:solidFill>
                <a:cs typeface="+mn-ea"/>
                <a:sym typeface="+mn-lt"/>
              </a:rPr>
              <a:t>：</a:t>
            </a:r>
            <a:r>
              <a:rPr lang="en-US" altLang="zh-CN" sz="1600" dirty="0">
                <a:cs typeface="+mn-ea"/>
                <a:sym typeface="+mn-lt"/>
              </a:rPr>
              <a:t>SOTA </a:t>
            </a:r>
            <a:r>
              <a:rPr lang="zh-CN" altLang="en-US" sz="1600" dirty="0">
                <a:cs typeface="+mn-ea"/>
                <a:sym typeface="+mn-lt"/>
              </a:rPr>
              <a:t>模型之一，使用两个特别改造的 </a:t>
            </a:r>
            <a:r>
              <a:rPr lang="en-US" altLang="zh-CN" sz="1600" dirty="0">
                <a:cs typeface="+mn-ea"/>
                <a:sym typeface="+mn-lt"/>
              </a:rPr>
              <a:t>LSTM </a:t>
            </a:r>
            <a:r>
              <a:rPr lang="zh-CN" altLang="en-US" sz="1600" dirty="0">
                <a:cs typeface="+mn-ea"/>
                <a:sym typeface="+mn-lt"/>
              </a:rPr>
              <a:t>捕捉用户长期与短期移动偏好，然后联合二者预测下一位置。</a:t>
            </a:r>
            <a:endParaRPr lang="en-US" altLang="zh-CN" sz="1600" dirty="0">
              <a:cs typeface="+mn-ea"/>
              <a:sym typeface="+mn-lt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1600" dirty="0">
                <a:cs typeface="+mn-ea"/>
                <a:sym typeface="+mn-lt"/>
              </a:rPr>
              <a:t>STAN: </a:t>
            </a:r>
            <a:r>
              <a:rPr lang="zh-CN" altLang="en-US" sz="1600" dirty="0">
                <a:cs typeface="+mn-ea"/>
                <a:sym typeface="+mn-lt"/>
              </a:rPr>
              <a:t>首次引入 </a:t>
            </a:r>
            <a:r>
              <a:rPr lang="en-US" altLang="zh-CN" sz="1600" dirty="0">
                <a:cs typeface="+mn-ea"/>
                <a:sym typeface="+mn-lt"/>
              </a:rPr>
              <a:t>Self-Attention </a:t>
            </a:r>
            <a:r>
              <a:rPr lang="zh-CN" altLang="en-US" sz="1600" dirty="0">
                <a:cs typeface="+mn-ea"/>
                <a:sym typeface="+mn-lt"/>
              </a:rPr>
              <a:t>机制来捕捉轨迹时空规律信息。</a:t>
            </a:r>
            <a:endParaRPr lang="en-US" altLang="zh-CN" sz="1600" dirty="0">
              <a:cs typeface="+mn-ea"/>
              <a:sym typeface="+mn-lt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1600" dirty="0" err="1">
                <a:cs typeface="+mn-ea"/>
                <a:sym typeface="+mn-lt"/>
              </a:rPr>
              <a:t>DeepMove</a:t>
            </a:r>
            <a:r>
              <a:rPr lang="zh-CN" altLang="en-US" sz="1600" dirty="0">
                <a:cs typeface="+mn-ea"/>
                <a:sym typeface="+mn-lt"/>
              </a:rPr>
              <a:t>：首次引入 </a:t>
            </a:r>
            <a:r>
              <a:rPr lang="en-US" altLang="zh-CN" sz="1600" dirty="0">
                <a:cs typeface="+mn-ea"/>
                <a:sym typeface="+mn-lt"/>
              </a:rPr>
              <a:t>Attention </a:t>
            </a:r>
            <a:r>
              <a:rPr lang="zh-CN" altLang="en-US" sz="1600" dirty="0">
                <a:cs typeface="+mn-ea"/>
                <a:sym typeface="+mn-lt"/>
              </a:rPr>
              <a:t>机制，基于该机制综合用户历史轨迹出行偏好来辅助预测当前轨迹。</a:t>
            </a:r>
            <a:endParaRPr lang="en-US" altLang="zh-CN" sz="1600" dirty="0">
              <a:cs typeface="+mn-ea"/>
              <a:sym typeface="+mn-lt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1600" dirty="0">
                <a:cs typeface="+mn-ea"/>
                <a:sym typeface="+mn-lt"/>
              </a:rPr>
              <a:t>SERM</a:t>
            </a:r>
            <a:r>
              <a:rPr lang="zh-CN" altLang="en-US" sz="1600" dirty="0">
                <a:cs typeface="+mn-ea"/>
                <a:sym typeface="+mn-lt"/>
              </a:rPr>
              <a:t>：该模型首次将轨迹中包含的语义信息引入到神经网络中，如 </a:t>
            </a:r>
            <a:r>
              <a:rPr lang="en-US" altLang="zh-CN" sz="1600" dirty="0">
                <a:cs typeface="+mn-ea"/>
                <a:sym typeface="+mn-lt"/>
              </a:rPr>
              <a:t>POI </a:t>
            </a:r>
            <a:r>
              <a:rPr lang="zh-CN" altLang="en-US" sz="1600" dirty="0">
                <a:cs typeface="+mn-ea"/>
                <a:sym typeface="+mn-lt"/>
              </a:rPr>
              <a:t>类别名称、用户的留言。</a:t>
            </a:r>
            <a:endParaRPr lang="en-US" altLang="zh-CN" sz="1600" dirty="0">
              <a:cs typeface="+mn-ea"/>
              <a:sym typeface="+mn-lt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>
                <a:cs typeface="+mn-ea"/>
                <a:sym typeface="+mn-lt"/>
              </a:rPr>
              <a:t>其余：</a:t>
            </a:r>
            <a:r>
              <a:rPr lang="en-US" altLang="zh-CN" sz="1600" dirty="0">
                <a:cs typeface="+mn-ea"/>
                <a:sym typeface="+mn-lt"/>
              </a:rPr>
              <a:t>ST-RNN</a:t>
            </a:r>
            <a:r>
              <a:rPr lang="zh-CN" altLang="en-US" sz="1600" dirty="0">
                <a:cs typeface="+mn-ea"/>
                <a:sym typeface="+mn-lt"/>
              </a:rPr>
              <a:t>、</a:t>
            </a:r>
            <a:r>
              <a:rPr lang="en-US" altLang="zh-CN" sz="1600" dirty="0">
                <a:cs typeface="+mn-ea"/>
                <a:sym typeface="+mn-lt"/>
              </a:rPr>
              <a:t>HST-LSTM</a:t>
            </a:r>
            <a:r>
              <a:rPr lang="zh-CN" altLang="en-US" sz="1600" dirty="0">
                <a:cs typeface="+mn-ea"/>
                <a:sym typeface="+mn-lt"/>
              </a:rPr>
              <a:t>、</a:t>
            </a:r>
            <a:r>
              <a:rPr lang="en-US" altLang="zh-CN" sz="1600" dirty="0">
                <a:cs typeface="+mn-ea"/>
                <a:sym typeface="+mn-lt"/>
              </a:rPr>
              <a:t>FPMC…… </a:t>
            </a:r>
            <a:r>
              <a:rPr lang="zh-CN" altLang="en-US" sz="1600" dirty="0">
                <a:cs typeface="+mn-ea"/>
                <a:sym typeface="+mn-lt"/>
              </a:rPr>
              <a:t>（</a:t>
            </a:r>
            <a:r>
              <a:rPr lang="zh-CN" altLang="en-US" sz="1600" dirty="0">
                <a:cs typeface="+mn-ea"/>
                <a:sym typeface="+mn-lt"/>
                <a:hlinkClick r:id="rId3"/>
              </a:rPr>
              <a:t>详情链接</a:t>
            </a:r>
            <a:r>
              <a:rPr lang="zh-CN" altLang="en-US" sz="1600" dirty="0">
                <a:cs typeface="+mn-ea"/>
                <a:sym typeface="+mn-lt"/>
              </a:rPr>
              <a:t>）</a:t>
            </a:r>
            <a:endParaRPr lang="en-US" altLang="zh-CN" sz="1600" dirty="0">
              <a:cs typeface="+mn-ea"/>
              <a:sym typeface="+mn-lt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>
                <a:cs typeface="+mn-ea"/>
                <a:sym typeface="+mn-lt"/>
              </a:rPr>
              <a:t>共计</a:t>
            </a:r>
            <a:r>
              <a:rPr lang="en-US" altLang="zh-CN" sz="1600" dirty="0">
                <a:cs typeface="+mn-ea"/>
                <a:sym typeface="+mn-lt"/>
              </a:rPr>
              <a:t>11</a:t>
            </a:r>
            <a:r>
              <a:rPr lang="zh-CN" altLang="en-US" sz="1600" dirty="0">
                <a:cs typeface="+mn-ea"/>
                <a:sym typeface="+mn-lt"/>
              </a:rPr>
              <a:t>个模型。</a:t>
            </a:r>
            <a:endParaRPr lang="en-US" altLang="zh-CN" sz="1600" dirty="0"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7BFAFDB-0E56-4402-9FF7-6CE4AF039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任务介绍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轨迹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POI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推荐</a:t>
            </a:r>
          </a:p>
        </p:txBody>
      </p:sp>
    </p:spTree>
    <p:extLst>
      <p:ext uri="{BB962C8B-B14F-4D97-AF65-F5344CB8AC3E}">
        <p14:creationId xmlns:p14="http://schemas.microsoft.com/office/powerpoint/2010/main" val="37552125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00125"/>
            <a:ext cx="10515600" cy="158496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任务定义：给定用户轨迹（或用户起点和终点），预测用户从起点到终点的时间。</a:t>
            </a:r>
            <a:endParaRPr lang="en-US" altLang="zh-CN" sz="2000" dirty="0">
              <a:latin typeface="+mn-lt"/>
              <a:ea typeface="+mn-ea"/>
              <a:cs typeface="+mn-ea"/>
              <a:sym typeface="+mn-lt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主要应用场景：路径规划、车辆调度。</a:t>
            </a:r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任务介绍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到达时间预测（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ETA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）</a:t>
            </a:r>
          </a:p>
        </p:txBody>
      </p:sp>
      <p:pic>
        <p:nvPicPr>
          <p:cNvPr id="4" name="图片 3" descr="eta_img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650" y="2910840"/>
            <a:ext cx="3679825" cy="3042285"/>
          </a:xfrm>
          <a:prstGeom prst="rect">
            <a:avLst/>
          </a:prstGeom>
        </p:spPr>
      </p:pic>
      <p:pic>
        <p:nvPicPr>
          <p:cNvPr id="5" name="图片 4" descr="eta_img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5120" y="2910840"/>
            <a:ext cx="5720080" cy="304292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01737"/>
            <a:ext cx="10515600" cy="4454525"/>
          </a:xfrm>
        </p:spPr>
        <p:txBody>
          <a:bodyPr>
            <a:norm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任务依赖的原子文件</a:t>
            </a:r>
            <a:endParaRPr lang="en-US" altLang="zh-CN" sz="2000" dirty="0">
              <a:latin typeface="+mn-lt"/>
              <a:ea typeface="+mn-ea"/>
              <a:cs typeface="+mn-ea"/>
              <a:sym typeface="+mn-lt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800" b="1" dirty="0">
                <a:latin typeface="+mn-lt"/>
                <a:ea typeface="+mn-ea"/>
                <a:cs typeface="+mn-ea"/>
                <a:sym typeface="+mn-lt"/>
              </a:rPr>
              <a:t>.</a:t>
            </a:r>
            <a:r>
              <a:rPr lang="en-US" altLang="zh-CN" sz="1800" b="1" i="1" dirty="0">
                <a:latin typeface="+mn-lt"/>
                <a:ea typeface="+mn-ea"/>
                <a:cs typeface="+mn-ea"/>
                <a:sym typeface="+mn-lt"/>
              </a:rPr>
              <a:t>geo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文件：存储地理实体属性信息，如地点的经纬度坐标、路段的长度等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800" b="1" dirty="0">
                <a:latin typeface="+mn-lt"/>
                <a:ea typeface="+mn-ea"/>
                <a:cs typeface="+mn-ea"/>
                <a:sym typeface="+mn-lt"/>
              </a:rPr>
              <a:t>.rel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文件：存储地理实体间的关系信息，如路网结构</a:t>
            </a:r>
            <a:endParaRPr lang="en-US" altLang="zh-CN" sz="1800" dirty="0">
              <a:latin typeface="+mn-lt"/>
              <a:ea typeface="+mn-ea"/>
              <a:cs typeface="+mn-ea"/>
              <a:sym typeface="+mn-lt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800" b="1" i="1" dirty="0">
                <a:latin typeface="+mn-lt"/>
                <a:ea typeface="+mn-ea"/>
                <a:cs typeface="+mn-ea"/>
                <a:sym typeface="+mn-lt"/>
              </a:rPr>
              <a:t>.usr 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文件：存储用户属性信息（可能仅包含 </a:t>
            </a:r>
            <a:r>
              <a:rPr lang="en-US" altLang="zh-CN" sz="1800" b="1" i="1" dirty="0" err="1">
                <a:latin typeface="+mn-lt"/>
                <a:ea typeface="+mn-ea"/>
                <a:cs typeface="+mn-ea"/>
                <a:sym typeface="+mn-lt"/>
              </a:rPr>
              <a:t>usr_id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）</a:t>
            </a:r>
            <a:endParaRPr lang="en-US" altLang="zh-CN" sz="1800" dirty="0">
              <a:latin typeface="+mn-lt"/>
              <a:ea typeface="+mn-ea"/>
              <a:cs typeface="+mn-ea"/>
              <a:sym typeface="+mn-lt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800" b="1" i="1" dirty="0">
                <a:latin typeface="+mn-lt"/>
                <a:ea typeface="+mn-ea"/>
                <a:cs typeface="+mn-ea"/>
                <a:sym typeface="+mn-lt"/>
              </a:rPr>
              <a:t>.dyna 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文件：存储轨迹信息</a:t>
            </a:r>
            <a:endParaRPr lang="en-US" altLang="zh-CN" sz="1800" dirty="0">
              <a:latin typeface="+mn-lt"/>
              <a:ea typeface="+mn-ea"/>
              <a:cs typeface="+mn-ea"/>
              <a:sym typeface="+mn-lt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800" b="1" i="1" dirty="0">
                <a:latin typeface="+mn-lt"/>
                <a:ea typeface="+mn-ea"/>
                <a:cs typeface="+mn-ea"/>
                <a:sym typeface="+mn-lt"/>
              </a:rPr>
              <a:t>.ext</a:t>
            </a:r>
            <a:r>
              <a:rPr lang="zh-CN" altLang="en-US" sz="1800" dirty="0">
                <a:cs typeface="+mn-ea"/>
                <a:sym typeface="+mn-lt"/>
              </a:rPr>
              <a:t> 文件：记录影响交通的外部信息，如天气，温度等。（可选的）</a:t>
            </a:r>
            <a:endParaRPr lang="en-US" altLang="zh-CN" sz="1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任务介绍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到达时间预测（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ETA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）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93227"/>
            <a:ext cx="10515599" cy="3465307"/>
          </a:xfrm>
        </p:spPr>
        <p:txBody>
          <a:bodyPr>
            <a:norm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+mn-lt"/>
                <a:ea typeface="+mn-ea"/>
                <a:cs typeface="+mn-ea"/>
                <a:sym typeface="+mn-lt"/>
              </a:rPr>
              <a:t>基于</a:t>
            </a:r>
            <a:r>
              <a:rPr lang="en-US" altLang="zh-CN" sz="2200" dirty="0">
                <a:latin typeface="+mn-lt"/>
                <a:ea typeface="+mn-ea"/>
                <a:cs typeface="+mn-ea"/>
                <a:sym typeface="+mn-lt"/>
              </a:rPr>
              <a:t>GPS</a:t>
            </a:r>
            <a:r>
              <a:rPr lang="zh-CN" altLang="en-US" sz="2200" dirty="0">
                <a:latin typeface="+mn-lt"/>
                <a:ea typeface="+mn-ea"/>
                <a:cs typeface="+mn-ea"/>
                <a:sym typeface="+mn-lt"/>
              </a:rPr>
              <a:t>点的轨迹数据</a:t>
            </a:r>
            <a:endParaRPr lang="en-US" altLang="zh-CN" sz="2200" dirty="0">
              <a:latin typeface="+mn-lt"/>
              <a:ea typeface="+mn-ea"/>
              <a:cs typeface="+mn-ea"/>
              <a:sym typeface="+mn-lt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 err="1">
                <a:latin typeface="+mn-lt"/>
                <a:ea typeface="+mn-ea"/>
                <a:cs typeface="+mn-ea"/>
                <a:sym typeface="+mn-lt"/>
              </a:rPr>
              <a:t>Chengdu-Taxi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2014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年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8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月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日至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2014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年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8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月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30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日的成都市出租车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GPS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记录。</a:t>
            </a:r>
            <a:r>
              <a:rPr lang="zh-CN" altLang="en-US" sz="1800" dirty="0">
                <a:cs typeface="+mn-ea"/>
                <a:sym typeface="+mn-lt"/>
              </a:rPr>
              <a:t>数据集包含详细的 </a:t>
            </a:r>
            <a:r>
              <a:rPr lang="zh-CN" altLang="en-US" sz="1800" dirty="0">
                <a:solidFill>
                  <a:srgbClr val="FF0000"/>
                </a:solidFill>
                <a:cs typeface="+mn-ea"/>
                <a:sym typeface="+mn-lt"/>
              </a:rPr>
              <a:t>轨迹信息</a:t>
            </a:r>
            <a:r>
              <a:rPr lang="zh-CN" altLang="en-US" sz="1800" dirty="0">
                <a:cs typeface="+mn-ea"/>
                <a:sym typeface="+mn-lt"/>
              </a:rPr>
              <a:t>（车辆的实时位置信息）。</a:t>
            </a:r>
            <a:endParaRPr lang="en-US" altLang="zh-CN" sz="1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任务介绍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到达时间预测（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ETA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）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72669222"/>
              </p:ext>
            </p:extLst>
          </p:nvPr>
        </p:nvGraphicFramePr>
        <p:xfrm>
          <a:off x="2489200" y="3515995"/>
          <a:ext cx="8211075" cy="228981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10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03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5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34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52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452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74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cs typeface="+mn-lt"/>
                        </a:rPr>
                        <a:t>dyna_id</a:t>
                      </a:r>
                      <a:endParaRPr lang="en-US" sz="1100" b="0" i="0" u="none" strike="noStrike" dirty="0" err="1">
                        <a:solidFill>
                          <a:srgbClr val="000000"/>
                        </a:solidFill>
                        <a:effectLst/>
                        <a:ea typeface="等线" panose="02010600030101010101" pitchFamily="2" charset="-122"/>
                        <a:cs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cs typeface="+mn-lt"/>
                        </a:rPr>
                        <a:t>type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ea typeface="等线" panose="02010600030101010101" pitchFamily="2" charset="-122"/>
                        <a:cs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  <a:cs typeface="+mn-lt"/>
                        </a:rPr>
                        <a:t>time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ea typeface="等线" panose="02010600030101010101" pitchFamily="2" charset="-122"/>
                        <a:cs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solidFill>
                            <a:srgbClr val="FF0000"/>
                          </a:solidFill>
                          <a:effectLst/>
                          <a:cs typeface="+mn-lt"/>
                        </a:rPr>
                        <a:t>entity_id</a:t>
                      </a:r>
                      <a:endParaRPr lang="en-US" sz="1100" b="0" i="0" u="none" strike="noStrike" dirty="0" err="1">
                        <a:solidFill>
                          <a:srgbClr val="FF0000"/>
                        </a:solidFill>
                        <a:effectLst/>
                        <a:ea typeface="等线" panose="02010600030101010101" pitchFamily="2" charset="-122"/>
                        <a:cs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0" i="0" u="none" strike="noStrike" dirty="0" err="1">
                          <a:solidFill>
                            <a:srgbClr val="FF0000"/>
                          </a:solidFill>
                          <a:effectLst/>
                          <a:cs typeface="+mn-lt"/>
                        </a:rPr>
                        <a:t>traj_id</a:t>
                      </a:r>
                      <a:endParaRPr lang="en-US" altLang="en-US" sz="1100" b="0" i="0" u="none" strike="noStrike" dirty="0" err="1">
                        <a:solidFill>
                          <a:srgbClr val="FF0000"/>
                        </a:solidFill>
                        <a:effectLst/>
                        <a:ea typeface="等线" panose="02010600030101010101" pitchFamily="2" charset="-122"/>
                        <a:cs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  <a:cs typeface="+mn-lt"/>
                          <a:sym typeface="+mn-ea"/>
                        </a:rPr>
                        <a:t>coordinates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ea typeface="等线" panose="02010600030101010101" pitchFamily="2" charset="-122"/>
                        <a:cs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0" i="0" u="none" strike="noStrike">
                          <a:effectLst/>
                          <a:cs typeface="+mn-lt"/>
                        </a:rPr>
                        <a:t>current_dis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effectLst/>
                        <a:ea typeface="等线" panose="02010600030101010101" pitchFamily="2" charset="-122"/>
                        <a:cs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0" i="0" u="none" strike="noStrike">
                          <a:effectLst/>
                          <a:cs typeface="+mn-lt"/>
                        </a:rPr>
                        <a:t>current_state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effectLst/>
                        <a:ea typeface="等线" panose="02010600030101010101" pitchFamily="2" charset="-122"/>
                        <a:cs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3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cs typeface="+mn-lt"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ea typeface="等线" panose="02010600030101010101" pitchFamily="2" charset="-122"/>
                        <a:cs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cs typeface="+mn-lt"/>
                        </a:rPr>
                        <a:t>trajectory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ea typeface="等线" panose="02010600030101010101" pitchFamily="2" charset="-122"/>
                        <a:cs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2014-08-03T18:29:00Z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810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"[104.115353,30.64392]"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0.0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cs typeface="+mn-lt"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ea typeface="等线" panose="02010600030101010101" pitchFamily="2" charset="-122"/>
                        <a:cs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cs typeface="+mn-lt"/>
                        </a:rPr>
                        <a:t>trajectory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ea typeface="等线" panose="02010600030101010101" pitchFamily="2" charset="-122"/>
                        <a:cs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2014-08-03T18:29:40Z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810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"[104.113091,30.642129]"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0.294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cs typeface="+mn-lt"/>
                        </a:rPr>
                        <a:t>...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ea typeface="等线" panose="02010600030101010101" pitchFamily="2" charset="-122"/>
                        <a:cs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cs typeface="+mn-lt"/>
                        </a:rPr>
                        <a:t>...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ea typeface="等线" panose="02010600030101010101" pitchFamily="2" charset="-122"/>
                        <a:cs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...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...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...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...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...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...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cs typeface="+mn-lt"/>
                        </a:rPr>
                        <a:t>21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ea typeface="等线" panose="02010600030101010101" pitchFamily="2" charset="-122"/>
                        <a:cs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cs typeface="+mn-lt"/>
                        </a:rPr>
                        <a:t>trajectory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ea typeface="等线" panose="02010600030101010101" pitchFamily="2" charset="-122"/>
                        <a:cs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2014-08-03T18:53:23Z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810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"[104.076552,30.626844]"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7.081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ea typeface="等线" panose="02010600030101010101" pitchFamily="2" charset="-122"/>
                          <a:cs typeface="+mn-lt"/>
                        </a:rPr>
                        <a:t>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cs typeface="+mn-lt"/>
                        </a:rPr>
                        <a:t>trajectory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ea typeface="等线" panose="02010600030101010101" pitchFamily="2" charset="-122"/>
                        <a:cs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2014-08-03T18:13:00Z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810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"[104.106701,30.6916]"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0.0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ea typeface="等线" panose="02010600030101010101" pitchFamily="2" charset="-122"/>
                          <a:cs typeface="+mn-lt"/>
                        </a:rPr>
                        <a:t>...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ea typeface="等线" panose="02010600030101010101" pitchFamily="2" charset="-122"/>
                          <a:cs typeface="+mn-lt"/>
                        </a:rPr>
                        <a:t>...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en-US" sz="1100" u="none" strike="noStrike" kern="1200" dirty="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...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...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...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...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...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...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ea typeface="等线" panose="02010600030101010101" pitchFamily="2" charset="-122"/>
                          <a:cs typeface="+mn-lt"/>
                        </a:rPr>
                        <a:t>241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dirty="0">
                          <a:effectLst/>
                          <a:cs typeface="+mn-lt"/>
                          <a:sym typeface="+mn-ea"/>
                        </a:rPr>
                        <a:t>trajectory</a:t>
                      </a:r>
                      <a:endParaRPr lang="en-US" altLang="en-US" sz="1100" b="0" i="0" u="none" strike="noStrike" dirty="0">
                        <a:solidFill>
                          <a:srgbClr val="000000"/>
                        </a:solidFill>
                        <a:effectLst/>
                        <a:ea typeface="等线" panose="02010600030101010101" pitchFamily="2" charset="-122"/>
                        <a:cs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en-US" sz="1100" u="none" strike="noStrike" kern="1200" dirty="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2014-08-03T18:16:00Z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11919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"[104.100816,30.706191]"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0.0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624122"/>
              </p:ext>
            </p:extLst>
          </p:nvPr>
        </p:nvGraphicFramePr>
        <p:xfrm>
          <a:off x="1492776" y="3529965"/>
          <a:ext cx="685800" cy="227584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cs typeface="+mn-lt"/>
                        </a:rPr>
                        <a:t>usr_id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ea typeface="等线" panose="02010600030101010101" pitchFamily="2" charset="-122"/>
                        <a:cs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100" b="0" i="0" u="none" strike="noStrike">
                          <a:effectLst/>
                          <a:cs typeface="+mn-lt"/>
                        </a:rPr>
                        <a:t>810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cs typeface="+mn-lt"/>
                        </a:rPr>
                        <a:t>11919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ea typeface="等线" panose="02010600030101010101" pitchFamily="2" charset="-122"/>
                        <a:cs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cs typeface="+mn-lt"/>
                        </a:rPr>
                        <a:t>13204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ea typeface="等线" panose="02010600030101010101" pitchFamily="2" charset="-122"/>
                        <a:cs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cs typeface="+mn-lt"/>
                        </a:rPr>
                        <a:t>3069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ea typeface="等线" panose="02010600030101010101" pitchFamily="2" charset="-122"/>
                        <a:cs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cs typeface="+mn-lt"/>
                        </a:rPr>
                        <a:t>3774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ea typeface="等线" panose="02010600030101010101" pitchFamily="2" charset="-122"/>
                        <a:cs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ea typeface="等线" panose="02010600030101010101" pitchFamily="2" charset="-122"/>
                          <a:cs typeface="+mn-lt"/>
                        </a:rPr>
                        <a:t>9604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ea typeface="等线" panose="02010600030101010101" pitchFamily="2" charset="-122"/>
                          <a:cs typeface="+mn-lt"/>
                        </a:rPr>
                        <a:t>3930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104499" y="5959721"/>
            <a:ext cx="1462354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err="1"/>
              <a:t>chengdu_taxi.usr</a:t>
            </a:r>
            <a:endParaRPr lang="zh-CN" altLang="en-US" sz="1200" dirty="0"/>
          </a:p>
        </p:txBody>
      </p:sp>
      <p:sp>
        <p:nvSpPr>
          <p:cNvPr id="11" name="文本框 10"/>
          <p:cNvSpPr txBox="1"/>
          <p:nvPr/>
        </p:nvSpPr>
        <p:spPr>
          <a:xfrm>
            <a:off x="5808980" y="5956935"/>
            <a:ext cx="15716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err="1"/>
              <a:t>chengdu_taxi.dyna</a:t>
            </a:r>
            <a:endParaRPr lang="zh-CN" altLang="en-US" sz="1200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B668B5A-E8D2-465A-B9C7-103C5908249E}"/>
              </a:ext>
            </a:extLst>
          </p:cNvPr>
          <p:cNvGrpSpPr/>
          <p:nvPr/>
        </p:nvGrpSpPr>
        <p:grpSpPr>
          <a:xfrm>
            <a:off x="1835676" y="3238757"/>
            <a:ext cx="4239929" cy="277238"/>
            <a:chOff x="1923154" y="3307689"/>
            <a:chExt cx="4152451" cy="208306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597E4841-4A5B-49D5-AF9E-C9F56061FDE5}"/>
                </a:ext>
              </a:extLst>
            </p:cNvPr>
            <p:cNvCxnSpPr>
              <a:cxnSpLocks/>
            </p:cNvCxnSpPr>
            <p:nvPr/>
          </p:nvCxnSpPr>
          <p:spPr>
            <a:xfrm>
              <a:off x="1923154" y="3307689"/>
              <a:ext cx="4152451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947E8BEF-BDA1-4829-8AF9-9A5694B7F37E}"/>
                </a:ext>
              </a:extLst>
            </p:cNvPr>
            <p:cNvCxnSpPr>
              <a:cxnSpLocks/>
            </p:cNvCxnSpPr>
            <p:nvPr/>
          </p:nvCxnSpPr>
          <p:spPr>
            <a:xfrm>
              <a:off x="1930998" y="3307689"/>
              <a:ext cx="0" cy="2083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CB59D6CD-67C8-4DB1-A222-6DA9FB3A70D6}"/>
                </a:ext>
              </a:extLst>
            </p:cNvPr>
            <p:cNvCxnSpPr>
              <a:cxnSpLocks/>
            </p:cNvCxnSpPr>
            <p:nvPr/>
          </p:nvCxnSpPr>
          <p:spPr>
            <a:xfrm>
              <a:off x="6075605" y="3307689"/>
              <a:ext cx="0" cy="2083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77D5FE-1C02-43EC-BF0C-C07200BCB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5569"/>
            <a:ext cx="10515599" cy="1846352"/>
          </a:xfrm>
        </p:spPr>
        <p:txBody>
          <a:bodyPr>
            <a:normAutofit/>
          </a:bodyPr>
          <a:lstStyle/>
          <a:p>
            <a:pPr marL="342900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200" dirty="0">
                <a:latin typeface="+mn-lt"/>
                <a:ea typeface="+mn-ea"/>
                <a:cs typeface="+mn-ea"/>
                <a:sym typeface="+mn-lt"/>
              </a:rPr>
              <a:t>基于路段的数据</a:t>
            </a:r>
            <a:r>
              <a:rPr lang="en-US" altLang="zh-CN" sz="2200" dirty="0">
                <a:latin typeface="+mn-lt"/>
                <a:ea typeface="+mn-ea"/>
                <a:cs typeface="+mn-ea"/>
                <a:sym typeface="+mn-lt"/>
              </a:rPr>
              <a:t>(GPS</a:t>
            </a:r>
            <a:r>
              <a:rPr lang="zh-CN" altLang="en-US" sz="2200" dirty="0">
                <a:latin typeface="+mn-lt"/>
                <a:ea typeface="+mn-ea"/>
                <a:cs typeface="+mn-ea"/>
                <a:sym typeface="+mn-lt"/>
              </a:rPr>
              <a:t>点路网匹配后的数据集</a:t>
            </a:r>
            <a:r>
              <a:rPr lang="en-US" altLang="zh-CN" sz="2200" dirty="0">
                <a:latin typeface="+mn-lt"/>
                <a:ea typeface="+mn-ea"/>
                <a:cs typeface="+mn-ea"/>
                <a:sym typeface="+mn-lt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Seattle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：该数据采集自美国华盛顿州西雅图及其东部郊区开车时的记录</a:t>
            </a:r>
            <a:r>
              <a:rPr lang="zh-CN" altLang="en-US" sz="1800" dirty="0">
                <a:cs typeface="+mn-ea"/>
                <a:sym typeface="+mn-lt"/>
              </a:rPr>
              <a:t>。数据集包含路网信息和轨迹信息与真实轨迹。</a:t>
            </a:r>
            <a:endParaRPr lang="en-US" altLang="zh-CN" sz="1800" dirty="0"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7BFAFDB-0E56-4402-9FF7-6CE4AF039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任务介绍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到达时间预测（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ETA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）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E8E6CB2D-CBB7-4A48-B9D5-43EE56F56F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869782"/>
              </p:ext>
            </p:extLst>
          </p:nvPr>
        </p:nvGraphicFramePr>
        <p:xfrm>
          <a:off x="5655148" y="3153643"/>
          <a:ext cx="4784170" cy="1639482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617752">
                  <a:extLst>
                    <a:ext uri="{9D8B030D-6E8A-4147-A177-3AD203B41FA5}">
                      <a16:colId xmlns:a16="http://schemas.microsoft.com/office/drawing/2014/main" val="840548502"/>
                    </a:ext>
                  </a:extLst>
                </a:gridCol>
                <a:gridCol w="698090">
                  <a:extLst>
                    <a:ext uri="{9D8B030D-6E8A-4147-A177-3AD203B41FA5}">
                      <a16:colId xmlns:a16="http://schemas.microsoft.com/office/drawing/2014/main" val="4039481547"/>
                    </a:ext>
                  </a:extLst>
                </a:gridCol>
                <a:gridCol w="1504335">
                  <a:extLst>
                    <a:ext uri="{9D8B030D-6E8A-4147-A177-3AD203B41FA5}">
                      <a16:colId xmlns:a16="http://schemas.microsoft.com/office/drawing/2014/main" val="440314888"/>
                    </a:ext>
                  </a:extLst>
                </a:gridCol>
                <a:gridCol w="757084">
                  <a:extLst>
                    <a:ext uri="{9D8B030D-6E8A-4147-A177-3AD203B41FA5}">
                      <a16:colId xmlns:a16="http://schemas.microsoft.com/office/drawing/2014/main" val="2433870131"/>
                    </a:ext>
                  </a:extLst>
                </a:gridCol>
                <a:gridCol w="1206909">
                  <a:extLst>
                    <a:ext uri="{9D8B030D-6E8A-4147-A177-3AD203B41FA5}">
                      <a16:colId xmlns:a16="http://schemas.microsoft.com/office/drawing/2014/main" val="4106060431"/>
                    </a:ext>
                  </a:extLst>
                </a:gridCol>
              </a:tblGrid>
              <a:tr h="2732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dyna_id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type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time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entity_id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location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6824761"/>
                  </a:ext>
                </a:extLst>
              </a:tr>
              <a:tr h="2732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trajectory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2009-01-17T20:27:37Z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489908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7787114"/>
                  </a:ext>
                </a:extLst>
              </a:tr>
              <a:tr h="2732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trajectory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2009-01-17T20:27:38Z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489908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0464986"/>
                  </a:ext>
                </a:extLst>
              </a:tr>
              <a:tr h="2732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trajectory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2009-01-17T20:27:39Z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489908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4518382"/>
                  </a:ext>
                </a:extLst>
              </a:tr>
              <a:tr h="2732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3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trajectory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2009-01-17T20:27:40Z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489908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956910"/>
                  </a:ext>
                </a:extLst>
              </a:tr>
              <a:tr h="2732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trajectory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2009-01-17T20:27:41Z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489909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84094533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03488CA4-EF33-4C6F-979D-135DF33C0CBC}"/>
              </a:ext>
            </a:extLst>
          </p:cNvPr>
          <p:cNvSpPr txBox="1"/>
          <p:nvPr/>
        </p:nvSpPr>
        <p:spPr>
          <a:xfrm>
            <a:off x="2198242" y="2855232"/>
            <a:ext cx="1462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err="1"/>
              <a:t>Seattle.geo</a:t>
            </a:r>
            <a:endParaRPr lang="zh-CN" altLang="en-US" sz="1200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3A1EC08-293A-4B49-AFA4-6EE8E02667C3}"/>
              </a:ext>
            </a:extLst>
          </p:cNvPr>
          <p:cNvGraphicFramePr>
            <a:graphicFrameLocks noGrp="1"/>
          </p:cNvGraphicFramePr>
          <p:nvPr/>
        </p:nvGraphicFramePr>
        <p:xfrm>
          <a:off x="1310419" y="3167471"/>
          <a:ext cx="3711336" cy="16394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427362">
                  <a:extLst>
                    <a:ext uri="{9D8B030D-6E8A-4147-A177-3AD203B41FA5}">
                      <a16:colId xmlns:a16="http://schemas.microsoft.com/office/drawing/2014/main" val="2859345164"/>
                    </a:ext>
                  </a:extLst>
                </a:gridCol>
                <a:gridCol w="619432">
                  <a:extLst>
                    <a:ext uri="{9D8B030D-6E8A-4147-A177-3AD203B41FA5}">
                      <a16:colId xmlns:a16="http://schemas.microsoft.com/office/drawing/2014/main" val="3515304188"/>
                    </a:ext>
                  </a:extLst>
                </a:gridCol>
                <a:gridCol w="2664542">
                  <a:extLst>
                    <a:ext uri="{9D8B030D-6E8A-4147-A177-3AD203B41FA5}">
                      <a16:colId xmlns:a16="http://schemas.microsoft.com/office/drawing/2014/main" val="3569394968"/>
                    </a:ext>
                  </a:extLst>
                </a:gridCol>
              </a:tblGrid>
              <a:tr h="1763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geo_id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type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coordinates</a:t>
                      </a:r>
                      <a:endParaRPr lang="en-US" sz="10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extLst>
                  <a:ext uri="{0D108BD9-81ED-4DB2-BD59-A6C34878D82A}">
                    <a16:rowId xmlns:a16="http://schemas.microsoft.com/office/drawing/2014/main" val="3850761730"/>
                  </a:ext>
                </a:extLst>
              </a:tr>
              <a:tr h="2918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LineString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</a:rPr>
                        <a:t>[[-122.7323, 47.8899], [-122.7321, 47.8903]]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extLst>
                  <a:ext uri="{0D108BD9-81ED-4DB2-BD59-A6C34878D82A}">
                    <a16:rowId xmlns:a16="http://schemas.microsoft.com/office/drawing/2014/main" val="4125612303"/>
                  </a:ext>
                </a:extLst>
              </a:tr>
              <a:tr h="2918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 err="1">
                          <a:effectLst/>
                        </a:rPr>
                        <a:t>LineString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</a:rPr>
                        <a:t>[[-122.7321, 47.8903], [-122.7318, 47.8910]]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extLst>
                  <a:ext uri="{0D108BD9-81ED-4DB2-BD59-A6C34878D82A}">
                    <a16:rowId xmlns:a16="http://schemas.microsoft.com/office/drawing/2014/main" val="3525951288"/>
                  </a:ext>
                </a:extLst>
              </a:tr>
              <a:tr h="2918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 err="1">
                          <a:effectLst/>
                        </a:rPr>
                        <a:t>LineString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</a:rPr>
                        <a:t>[[-122.7318, 47.8910], [-122.7313, 47.8921]]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extLst>
                  <a:ext uri="{0D108BD9-81ED-4DB2-BD59-A6C34878D82A}">
                    <a16:rowId xmlns:a16="http://schemas.microsoft.com/office/drawing/2014/main" val="130017436"/>
                  </a:ext>
                </a:extLst>
              </a:tr>
              <a:tr h="2918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3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 err="1">
                          <a:effectLst/>
                        </a:rPr>
                        <a:t>LineString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</a:rPr>
                        <a:t>[[-122.7313, 47.8921], [-122.7307, 47.8933]]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extLst>
                  <a:ext uri="{0D108BD9-81ED-4DB2-BD59-A6C34878D82A}">
                    <a16:rowId xmlns:a16="http://schemas.microsoft.com/office/drawing/2014/main" val="3763689325"/>
                  </a:ext>
                </a:extLst>
              </a:tr>
              <a:tr h="2958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 err="1">
                          <a:effectLst/>
                        </a:rPr>
                        <a:t>LineString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</a:rPr>
                        <a:t>[[-122.7307, 47.8933], [-122.7302, 47.8944]]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extLst>
                  <a:ext uri="{0D108BD9-81ED-4DB2-BD59-A6C34878D82A}">
                    <a16:rowId xmlns:a16="http://schemas.microsoft.com/office/drawing/2014/main" val="1338472247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9B7FACE9-5231-48B7-8697-909786620A49}"/>
              </a:ext>
            </a:extLst>
          </p:cNvPr>
          <p:cNvSpPr txBox="1"/>
          <p:nvPr/>
        </p:nvSpPr>
        <p:spPr>
          <a:xfrm>
            <a:off x="1625008" y="4818383"/>
            <a:ext cx="1462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err="1"/>
              <a:t>Seattle.rel</a:t>
            </a:r>
            <a:endParaRPr lang="zh-CN" altLang="en-US" sz="1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E4722CE-BE4A-452A-ACA0-37CFC476F6AD}"/>
              </a:ext>
            </a:extLst>
          </p:cNvPr>
          <p:cNvSpPr txBox="1"/>
          <p:nvPr/>
        </p:nvSpPr>
        <p:spPr>
          <a:xfrm>
            <a:off x="7084186" y="2859313"/>
            <a:ext cx="1666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err="1"/>
              <a:t>Seattle_results.dyna</a:t>
            </a:r>
            <a:endParaRPr lang="zh-CN" altLang="en-US" sz="1200" dirty="0"/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EB37BE51-E01C-4330-9C10-CCAFB92C833E}"/>
              </a:ext>
            </a:extLst>
          </p:cNvPr>
          <p:cNvGraphicFramePr>
            <a:graphicFrameLocks noGrp="1"/>
          </p:cNvGraphicFramePr>
          <p:nvPr/>
        </p:nvGraphicFramePr>
        <p:xfrm>
          <a:off x="1310419" y="5106814"/>
          <a:ext cx="2277505" cy="16394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348702">
                  <a:extLst>
                    <a:ext uri="{9D8B030D-6E8A-4147-A177-3AD203B41FA5}">
                      <a16:colId xmlns:a16="http://schemas.microsoft.com/office/drawing/2014/main" val="285934516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515304188"/>
                    </a:ext>
                  </a:extLst>
                </a:gridCol>
                <a:gridCol w="658761">
                  <a:extLst>
                    <a:ext uri="{9D8B030D-6E8A-4147-A177-3AD203B41FA5}">
                      <a16:colId xmlns:a16="http://schemas.microsoft.com/office/drawing/2014/main" val="3569394968"/>
                    </a:ext>
                  </a:extLst>
                </a:gridCol>
                <a:gridCol w="965242">
                  <a:extLst>
                    <a:ext uri="{9D8B030D-6E8A-4147-A177-3AD203B41FA5}">
                      <a16:colId xmlns:a16="http://schemas.microsoft.com/office/drawing/2014/main" val="2234475627"/>
                    </a:ext>
                  </a:extLst>
                </a:gridCol>
              </a:tblGrid>
              <a:tr h="1763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 err="1">
                          <a:effectLst/>
                          <a:latin typeface="+mj-lt"/>
                        </a:rPr>
                        <a:t>rel</a:t>
                      </a:r>
                      <a:r>
                        <a:rPr lang="en-US" sz="1000" u="none" strike="noStrike" dirty="0" err="1">
                          <a:effectLst/>
                          <a:latin typeface="+mj-lt"/>
                        </a:rPr>
                        <a:t>_id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j-lt"/>
                        </a:rPr>
                        <a:t>type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origin_id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destination_id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extLst>
                  <a:ext uri="{0D108BD9-81ED-4DB2-BD59-A6C34878D82A}">
                    <a16:rowId xmlns:a16="http://schemas.microsoft.com/office/drawing/2014/main" val="3850761730"/>
                  </a:ext>
                </a:extLst>
              </a:tr>
              <a:tr h="2918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</a:rPr>
                        <a:t>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  <a:latin typeface="+mj-lt"/>
                        </a:rPr>
                        <a:t>geo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8724" marR="8724" marT="8724" marB="0" anchor="ctr"/>
                </a:tc>
                <a:extLst>
                  <a:ext uri="{0D108BD9-81ED-4DB2-BD59-A6C34878D82A}">
                    <a16:rowId xmlns:a16="http://schemas.microsoft.com/office/drawing/2014/main" val="4125612303"/>
                  </a:ext>
                </a:extLst>
              </a:tr>
              <a:tr h="2918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</a:rPr>
                        <a:t>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  <a:latin typeface="+mj-lt"/>
                        </a:rPr>
                        <a:t>geo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8724" marR="8724" marT="8724" marB="0" anchor="ctr"/>
                </a:tc>
                <a:extLst>
                  <a:ext uri="{0D108BD9-81ED-4DB2-BD59-A6C34878D82A}">
                    <a16:rowId xmlns:a16="http://schemas.microsoft.com/office/drawing/2014/main" val="3525951288"/>
                  </a:ext>
                </a:extLst>
              </a:tr>
              <a:tr h="2918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</a:rPr>
                        <a:t>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  <a:latin typeface="+mj-lt"/>
                        </a:rPr>
                        <a:t>geo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8724" marR="8724" marT="8724" marB="0" anchor="ctr"/>
                </a:tc>
                <a:extLst>
                  <a:ext uri="{0D108BD9-81ED-4DB2-BD59-A6C34878D82A}">
                    <a16:rowId xmlns:a16="http://schemas.microsoft.com/office/drawing/2014/main" val="130017436"/>
                  </a:ext>
                </a:extLst>
              </a:tr>
              <a:tr h="2918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</a:rPr>
                        <a:t>3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  <a:latin typeface="+mj-lt"/>
                        </a:rPr>
                        <a:t>geo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8724" marR="8724" marT="8724" marB="0" anchor="ctr"/>
                </a:tc>
                <a:extLst>
                  <a:ext uri="{0D108BD9-81ED-4DB2-BD59-A6C34878D82A}">
                    <a16:rowId xmlns:a16="http://schemas.microsoft.com/office/drawing/2014/main" val="3763689325"/>
                  </a:ext>
                </a:extLst>
              </a:tr>
              <a:tr h="2958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</a:rPr>
                        <a:t>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  <a:latin typeface="+mj-lt"/>
                        </a:rPr>
                        <a:t>geo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8724" marR="8724" marT="8724" marB="0" anchor="ctr"/>
                </a:tc>
                <a:extLst>
                  <a:ext uri="{0D108BD9-81ED-4DB2-BD59-A6C34878D82A}">
                    <a16:rowId xmlns:a16="http://schemas.microsoft.com/office/drawing/2014/main" val="1338472247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5F58DE47-C7E7-4F8D-BF1F-3D573C1695EB}"/>
              </a:ext>
            </a:extLst>
          </p:cNvPr>
          <p:cNvGraphicFramePr>
            <a:graphicFrameLocks noGrp="1"/>
          </p:cNvGraphicFramePr>
          <p:nvPr/>
        </p:nvGraphicFramePr>
        <p:xfrm>
          <a:off x="4092668" y="5106814"/>
          <a:ext cx="685800" cy="55112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096799108"/>
                    </a:ext>
                  </a:extLst>
                </a:gridCol>
              </a:tblGrid>
              <a:tr h="2755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usr_id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87814907"/>
                  </a:ext>
                </a:extLst>
              </a:tr>
              <a:tr h="2755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4918369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7F96C94A-C3B9-42D3-A8E8-66D1ADFED8FE}"/>
              </a:ext>
            </a:extLst>
          </p:cNvPr>
          <p:cNvSpPr txBox="1"/>
          <p:nvPr/>
        </p:nvSpPr>
        <p:spPr>
          <a:xfrm>
            <a:off x="3704391" y="4818382"/>
            <a:ext cx="1462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err="1"/>
              <a:t>Seattle.usr</a:t>
            </a:r>
            <a:endParaRPr lang="zh-CN" altLang="en-US" sz="1200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3F0AB5D-CDBE-47B1-B46E-2AEFBFC8D880}"/>
              </a:ext>
            </a:extLst>
          </p:cNvPr>
          <p:cNvGrpSpPr/>
          <p:nvPr/>
        </p:nvGrpSpPr>
        <p:grpSpPr>
          <a:xfrm>
            <a:off x="1462222" y="2839580"/>
            <a:ext cx="8359511" cy="277238"/>
            <a:chOff x="1920302" y="3307689"/>
            <a:chExt cx="4155303" cy="208306"/>
          </a:xfrm>
        </p:grpSpPr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D34C1667-B07B-4209-B018-181F44AC8DEA}"/>
                </a:ext>
              </a:extLst>
            </p:cNvPr>
            <p:cNvCxnSpPr>
              <a:cxnSpLocks/>
            </p:cNvCxnSpPr>
            <p:nvPr/>
          </p:nvCxnSpPr>
          <p:spPr>
            <a:xfrm>
              <a:off x="1923154" y="3307689"/>
              <a:ext cx="4152451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FF16DBAF-67F9-4DB3-9D44-A6903E185632}"/>
                </a:ext>
              </a:extLst>
            </p:cNvPr>
            <p:cNvCxnSpPr>
              <a:cxnSpLocks/>
            </p:cNvCxnSpPr>
            <p:nvPr/>
          </p:nvCxnSpPr>
          <p:spPr>
            <a:xfrm>
              <a:off x="1920302" y="3307689"/>
              <a:ext cx="0" cy="2083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86126549-D225-433A-AB20-85A3096D47BF}"/>
                </a:ext>
              </a:extLst>
            </p:cNvPr>
            <p:cNvCxnSpPr>
              <a:cxnSpLocks/>
            </p:cNvCxnSpPr>
            <p:nvPr/>
          </p:nvCxnSpPr>
          <p:spPr>
            <a:xfrm>
              <a:off x="6075605" y="3307689"/>
              <a:ext cx="0" cy="2083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6FFFAA4A-2CFB-4FA4-AB4F-7002452FE618}"/>
              </a:ext>
            </a:extLst>
          </p:cNvPr>
          <p:cNvCxnSpPr>
            <a:cxnSpLocks/>
          </p:cNvCxnSpPr>
          <p:nvPr/>
        </p:nvCxnSpPr>
        <p:spPr>
          <a:xfrm flipH="1">
            <a:off x="4778468" y="5282004"/>
            <a:ext cx="40750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FDADA11A-A891-4487-B9F2-028D6121142C}"/>
              </a:ext>
            </a:extLst>
          </p:cNvPr>
          <p:cNvCxnSpPr>
            <a:cxnSpLocks/>
          </p:cNvCxnSpPr>
          <p:nvPr/>
        </p:nvCxnSpPr>
        <p:spPr>
          <a:xfrm flipV="1">
            <a:off x="8853544" y="4793125"/>
            <a:ext cx="0" cy="488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3383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88670"/>
            <a:ext cx="10515600" cy="4406900"/>
          </a:xfrm>
        </p:spPr>
        <p:txBody>
          <a:bodyPr>
            <a:normAutofit lnSpcReduction="10000"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标准输入特征：</a:t>
            </a:r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800" b="1" i="1" dirty="0" err="1">
                <a:latin typeface="+mn-lt"/>
                <a:ea typeface="+mn-ea"/>
                <a:cs typeface="+mn-ea"/>
                <a:sym typeface="+mn-lt"/>
              </a:rPr>
              <a:t>current_loc/(current_longi, current_lati)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: 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轨迹位置序列，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shape = (</a:t>
            </a:r>
            <a:r>
              <a:rPr lang="en-US" altLang="zh-CN" sz="1800" dirty="0" err="1">
                <a:latin typeface="+mn-lt"/>
                <a:ea typeface="+mn-ea"/>
                <a:cs typeface="+mn-ea"/>
                <a:sym typeface="+mn-lt"/>
              </a:rPr>
              <a:t>batch_size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lang="en-US" altLang="zh-CN" sz="1800" dirty="0" err="1">
                <a:latin typeface="+mn-lt"/>
                <a:ea typeface="+mn-ea"/>
                <a:cs typeface="+mn-ea"/>
                <a:sym typeface="+mn-lt"/>
              </a:rPr>
              <a:t>traj_len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800" b="1" i="1" dirty="0" err="1">
                <a:latin typeface="+mn-lt"/>
                <a:ea typeface="+mn-ea"/>
                <a:cs typeface="+mn-ea"/>
                <a:sym typeface="+mn-lt"/>
              </a:rPr>
              <a:t>uid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: 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轨迹所属用户的 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id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shape = (</a:t>
            </a:r>
            <a:r>
              <a:rPr lang="en-US" altLang="zh-CN" sz="1800" dirty="0" err="1">
                <a:latin typeface="+mn-lt"/>
                <a:ea typeface="+mn-ea"/>
                <a:cs typeface="+mn-ea"/>
                <a:sym typeface="+mn-lt"/>
              </a:rPr>
              <a:t>batch_size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)</a:t>
            </a:r>
            <a:endParaRPr lang="zh-CN" altLang="en-US" sz="1800" dirty="0">
              <a:latin typeface="+mn-lt"/>
              <a:ea typeface="+mn-ea"/>
              <a:cs typeface="+mn-ea"/>
              <a:sym typeface="+mn-lt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800" b="1" i="1" dirty="0" err="1">
                <a:latin typeface="+mn-lt"/>
                <a:ea typeface="+mn-ea"/>
                <a:cs typeface="+mn-ea"/>
                <a:sym typeface="+mn-lt"/>
              </a:rPr>
              <a:t>timeid(weekid)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: 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轨迹开始的时间信息，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shape=(</a:t>
            </a:r>
            <a:r>
              <a:rPr lang="en-US" altLang="zh-CN" sz="1800" dirty="0" err="1">
                <a:latin typeface="+mn-lt"/>
                <a:ea typeface="+mn-ea"/>
                <a:cs typeface="+mn-ea"/>
                <a:sym typeface="+mn-lt"/>
              </a:rPr>
              <a:t>batch_size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)</a:t>
            </a:r>
            <a:endParaRPr lang="zh-CN" altLang="en-US" sz="1800" dirty="0">
              <a:latin typeface="+mn-lt"/>
              <a:ea typeface="+mn-ea"/>
              <a:cs typeface="+mn-ea"/>
              <a:sym typeface="+mn-lt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800" b="1" i="1" dirty="0">
                <a:latin typeface="+mn-lt"/>
                <a:ea typeface="+mn-ea"/>
                <a:cs typeface="+mn-ea"/>
                <a:sym typeface="+mn-lt"/>
              </a:rPr>
              <a:t>dist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: 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轨迹总长度，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shape=(</a:t>
            </a:r>
            <a:r>
              <a:rPr lang="en-US" altLang="zh-CN" sz="1800" dirty="0" err="1">
                <a:latin typeface="+mn-lt"/>
                <a:ea typeface="+mn-ea"/>
                <a:cs typeface="+mn-ea"/>
                <a:sym typeface="+mn-lt"/>
              </a:rPr>
              <a:t>batch_size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)</a:t>
            </a:r>
            <a:endParaRPr lang="zh-CN" altLang="en-US" sz="1800" dirty="0">
              <a:latin typeface="+mn-lt"/>
              <a:ea typeface="+mn-ea"/>
              <a:cs typeface="+mn-ea"/>
              <a:sym typeface="+mn-lt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其他信息，例如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current_dis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（从起点到当前位置的距离，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shape=(batch_size, traj_len)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）、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current_state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（是否载客，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shape=(batch_size, traj_len)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）等（可选的）</a:t>
            </a:r>
          </a:p>
          <a:p>
            <a:pPr marL="0" lvl="0" indent="0">
              <a:lnSpc>
                <a:spcPct val="200000"/>
              </a:lnSpc>
              <a:buFont typeface="Arial" panose="020B0604020202020204" pitchFamily="34" charset="0"/>
              <a:buNone/>
            </a:pPr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任务介绍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到达时间预测（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ETA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）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任务介绍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到达时间预测（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ETA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）</a:t>
            </a:r>
          </a:p>
        </p:txBody>
      </p:sp>
      <p:sp>
        <p:nvSpPr>
          <p:cNvPr id="40" name="箭头: 右 39"/>
          <p:cNvSpPr/>
          <p:nvPr/>
        </p:nvSpPr>
        <p:spPr>
          <a:xfrm rot="5400000">
            <a:off x="5854700" y="3669665"/>
            <a:ext cx="471170" cy="3136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00785027"/>
              </p:ext>
            </p:extLst>
          </p:nvPr>
        </p:nvGraphicFramePr>
        <p:xfrm>
          <a:off x="2039620" y="979170"/>
          <a:ext cx="8211075" cy="228981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10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03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5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34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52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452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74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cs typeface="+mn-lt"/>
                        </a:rPr>
                        <a:t>dyna_id</a:t>
                      </a:r>
                      <a:endParaRPr lang="en-US" sz="1100" b="0" i="0" u="none" strike="noStrike" dirty="0" err="1">
                        <a:solidFill>
                          <a:srgbClr val="000000"/>
                        </a:solidFill>
                        <a:effectLst/>
                        <a:ea typeface="等线" panose="02010600030101010101" pitchFamily="2" charset="-122"/>
                        <a:cs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cs typeface="+mn-lt"/>
                        </a:rPr>
                        <a:t>type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ea typeface="等线" panose="02010600030101010101" pitchFamily="2" charset="-122"/>
                        <a:cs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  <a:cs typeface="+mn-lt"/>
                        </a:rPr>
                        <a:t>time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ea typeface="等线" panose="02010600030101010101" pitchFamily="2" charset="-122"/>
                        <a:cs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solidFill>
                            <a:srgbClr val="FF0000"/>
                          </a:solidFill>
                          <a:effectLst/>
                          <a:cs typeface="+mn-lt"/>
                        </a:rPr>
                        <a:t>entity_id</a:t>
                      </a:r>
                      <a:endParaRPr lang="en-US" sz="1100" b="0" i="0" u="none" strike="noStrike" dirty="0" err="1">
                        <a:solidFill>
                          <a:srgbClr val="FF0000"/>
                        </a:solidFill>
                        <a:effectLst/>
                        <a:ea typeface="等线" panose="02010600030101010101" pitchFamily="2" charset="-122"/>
                        <a:cs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0" i="0" u="none" strike="noStrike" dirty="0" err="1">
                          <a:solidFill>
                            <a:srgbClr val="FF0000"/>
                          </a:solidFill>
                          <a:effectLst/>
                          <a:cs typeface="+mn-lt"/>
                        </a:rPr>
                        <a:t>traj_id</a:t>
                      </a:r>
                      <a:endParaRPr lang="en-US" altLang="en-US" sz="1100" b="0" i="0" u="none" strike="noStrike" dirty="0" err="1">
                        <a:solidFill>
                          <a:srgbClr val="FF0000"/>
                        </a:solidFill>
                        <a:effectLst/>
                        <a:ea typeface="等线" panose="02010600030101010101" pitchFamily="2" charset="-122"/>
                        <a:cs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  <a:cs typeface="+mn-lt"/>
                          <a:sym typeface="+mn-ea"/>
                        </a:rPr>
                        <a:t>coordinates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ea typeface="等线" panose="02010600030101010101" pitchFamily="2" charset="-122"/>
                        <a:cs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0" i="0" u="none" strike="noStrike">
                          <a:effectLst/>
                          <a:cs typeface="+mn-lt"/>
                        </a:rPr>
                        <a:t>current_dis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effectLst/>
                        <a:ea typeface="等线" panose="02010600030101010101" pitchFamily="2" charset="-122"/>
                        <a:cs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0" i="0" u="none" strike="noStrike">
                          <a:effectLst/>
                          <a:cs typeface="+mn-lt"/>
                        </a:rPr>
                        <a:t>current_state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effectLst/>
                        <a:ea typeface="等线" panose="02010600030101010101" pitchFamily="2" charset="-122"/>
                        <a:cs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3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cs typeface="+mn-lt"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ea typeface="等线" panose="02010600030101010101" pitchFamily="2" charset="-122"/>
                        <a:cs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cs typeface="+mn-lt"/>
                        </a:rPr>
                        <a:t>trajectory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ea typeface="等线" panose="02010600030101010101" pitchFamily="2" charset="-122"/>
                        <a:cs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2014-08-03T18:29:00Z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810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"[104.115353,30.64392]"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0.0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cs typeface="+mn-lt"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ea typeface="等线" panose="02010600030101010101" pitchFamily="2" charset="-122"/>
                        <a:cs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cs typeface="+mn-lt"/>
                        </a:rPr>
                        <a:t>trajectory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ea typeface="等线" panose="02010600030101010101" pitchFamily="2" charset="-122"/>
                        <a:cs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2014-08-03T18:29:40Z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810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"[104.113091,30.642129]"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0.294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cs typeface="+mn-lt"/>
                        </a:rPr>
                        <a:t>...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ea typeface="等线" panose="02010600030101010101" pitchFamily="2" charset="-122"/>
                        <a:cs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cs typeface="+mn-lt"/>
                        </a:rPr>
                        <a:t>...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ea typeface="等线" panose="02010600030101010101" pitchFamily="2" charset="-122"/>
                        <a:cs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...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...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...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...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...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...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cs typeface="+mn-lt"/>
                        </a:rPr>
                        <a:t>21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ea typeface="等线" panose="02010600030101010101" pitchFamily="2" charset="-122"/>
                        <a:cs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cs typeface="+mn-lt"/>
                        </a:rPr>
                        <a:t>trajectory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ea typeface="等线" panose="02010600030101010101" pitchFamily="2" charset="-122"/>
                        <a:cs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2014-08-03T18:53:23Z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810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"[104.076552,30.626844]"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7.081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100" u="none" strike="noStrike" kern="120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ea typeface="等线" panose="02010600030101010101" pitchFamily="2" charset="-122"/>
                          <a:cs typeface="+mn-lt"/>
                        </a:rPr>
                        <a:t>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cs typeface="+mn-lt"/>
                        </a:rPr>
                        <a:t>trajectory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ea typeface="等线" panose="02010600030101010101" pitchFamily="2" charset="-122"/>
                        <a:cs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2014-08-03T18:13:00Z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810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"[104.106701,30.6916]"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0.0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ea typeface="等线" panose="02010600030101010101" pitchFamily="2" charset="-122"/>
                          <a:cs typeface="+mn-lt"/>
                        </a:rPr>
                        <a:t>...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ea typeface="等线" panose="02010600030101010101" pitchFamily="2" charset="-122"/>
                          <a:cs typeface="+mn-lt"/>
                        </a:rPr>
                        <a:t>...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en-US" sz="1100" u="none" strike="noStrike" kern="1200" dirty="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...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...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...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...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...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...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ea typeface="等线" panose="02010600030101010101" pitchFamily="2" charset="-122"/>
                          <a:cs typeface="+mn-lt"/>
                        </a:rPr>
                        <a:t>241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dirty="0">
                          <a:effectLst/>
                          <a:cs typeface="+mn-lt"/>
                          <a:sym typeface="+mn-ea"/>
                        </a:rPr>
                        <a:t>trajectory</a:t>
                      </a:r>
                      <a:endParaRPr lang="en-US" altLang="en-US" sz="1100" b="0" i="0" u="none" strike="noStrike" dirty="0">
                        <a:solidFill>
                          <a:srgbClr val="000000"/>
                        </a:solidFill>
                        <a:effectLst/>
                        <a:ea typeface="等线" panose="02010600030101010101" pitchFamily="2" charset="-122"/>
                        <a:cs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en-US" sz="1100" u="none" strike="noStrike" kern="1200" dirty="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2014-08-03T18:16:00Z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11919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"[104.100816,30.706191]"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0.0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ea typeface="+mn-ea"/>
                          <a:cs typeface="+mn-lt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5359400" y="3277870"/>
            <a:ext cx="15716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err="1"/>
              <a:t>chengdu_taxi.dyna</a:t>
            </a:r>
            <a:endParaRPr lang="zh-CN" altLang="en-US" sz="1200" dirty="0"/>
          </a:p>
        </p:txBody>
      </p:sp>
      <p:pic>
        <p:nvPicPr>
          <p:cNvPr id="7" name="图片 6" descr="数据输入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370" y="4127500"/>
            <a:ext cx="9053830" cy="2468880"/>
          </a:xfrm>
          <a:prstGeom prst="rect">
            <a:avLst/>
          </a:prstGeom>
        </p:spPr>
      </p:pic>
      <p:sp>
        <p:nvSpPr>
          <p:cNvPr id="58" name="文本框 57"/>
          <p:cNvSpPr txBox="1"/>
          <p:nvPr/>
        </p:nvSpPr>
        <p:spPr>
          <a:xfrm>
            <a:off x="1801578" y="4672527"/>
            <a:ext cx="834956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空间信息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801578" y="4885887"/>
            <a:ext cx="834956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外部信息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801578" y="5079562"/>
            <a:ext cx="834956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时间信息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801578" y="5295462"/>
            <a:ext cx="834956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</a:rPr>
              <a:t>dist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804118" y="5484692"/>
            <a:ext cx="834956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</a:rPr>
              <a:t>time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77D5FE-1C02-43EC-BF0C-C07200BCB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3227"/>
            <a:ext cx="10515599" cy="5614482"/>
          </a:xfrm>
        </p:spPr>
        <p:txBody>
          <a:bodyPr>
            <a:normAutofit/>
          </a:bodyPr>
          <a:lstStyle/>
          <a:p>
            <a:pPr algn="just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原子文件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7BFAFDB-0E56-4402-9FF7-6CE4AF039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框架介绍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数据模块</a:t>
            </a:r>
          </a:p>
        </p:txBody>
      </p:sp>
      <p:graphicFrame>
        <p:nvGraphicFramePr>
          <p:cNvPr id="6" name="内容占位符 3">
            <a:extLst>
              <a:ext uri="{FF2B5EF4-FFF2-40B4-BE49-F238E27FC236}">
                <a16:creationId xmlns:a16="http://schemas.microsoft.com/office/drawing/2014/main" id="{2D30DD0C-9DED-429E-B096-E53E04CC5D49}"/>
              </a:ext>
            </a:extLst>
          </p:cNvPr>
          <p:cNvGraphicFramePr>
            <a:graphicFrameLocks/>
          </p:cNvGraphicFramePr>
          <p:nvPr/>
        </p:nvGraphicFramePr>
        <p:xfrm>
          <a:off x="979602" y="1690688"/>
          <a:ext cx="10210014" cy="3528878"/>
        </p:xfrm>
        <a:graphic>
          <a:graphicData uri="http://schemas.openxmlformats.org/drawingml/2006/table">
            <a:tbl>
              <a:tblPr/>
              <a:tblGrid>
                <a:gridCol w="1462225">
                  <a:extLst>
                    <a:ext uri="{9D8B030D-6E8A-4147-A177-3AD203B41FA5}">
                      <a16:colId xmlns:a16="http://schemas.microsoft.com/office/drawing/2014/main" val="2679517517"/>
                    </a:ext>
                  </a:extLst>
                </a:gridCol>
                <a:gridCol w="3393365">
                  <a:extLst>
                    <a:ext uri="{9D8B030D-6E8A-4147-A177-3AD203B41FA5}">
                      <a16:colId xmlns:a16="http://schemas.microsoft.com/office/drawing/2014/main" val="1062397217"/>
                    </a:ext>
                  </a:extLst>
                </a:gridCol>
                <a:gridCol w="5354424">
                  <a:extLst>
                    <a:ext uri="{9D8B030D-6E8A-4147-A177-3AD203B41FA5}">
                      <a16:colId xmlns:a16="http://schemas.microsoft.com/office/drawing/2014/main" val="3459673460"/>
                    </a:ext>
                  </a:extLst>
                </a:gridCol>
              </a:tblGrid>
              <a:tr h="336951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1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文件名</a:t>
                      </a:r>
                    </a:p>
                  </a:txBody>
                  <a:tcPr marL="88942" marR="88942" marT="41050" marB="4105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1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内容</a:t>
                      </a:r>
                    </a:p>
                  </a:txBody>
                  <a:tcPr marL="88942" marR="88942" marT="41050" marB="4105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1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示例</a:t>
                      </a:r>
                    </a:p>
                  </a:txBody>
                  <a:tcPr marL="88942" marR="88942" marT="41050" marB="4105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814138"/>
                  </a:ext>
                </a:extLst>
              </a:tr>
              <a:tr h="552498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xxx.geo</a:t>
                      </a:r>
                    </a:p>
                  </a:txBody>
                  <a:tcPr marL="88942" marR="88942" marT="41050" marB="4105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存储地理实体属性信息。</a:t>
                      </a:r>
                    </a:p>
                  </a:txBody>
                  <a:tcPr marL="88942" marR="88942" marT="41050" marB="4105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geo_id</a:t>
                      </a:r>
                      <a:r>
                        <a:rPr lang="en-US" sz="16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, type, coordinates, properties(多列)</a:t>
                      </a:r>
                    </a:p>
                  </a:txBody>
                  <a:tcPr marL="88942" marR="88942" marT="41050" marB="4105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713784"/>
                  </a:ext>
                </a:extLst>
              </a:tr>
              <a:tr h="552498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xxx.usr</a:t>
                      </a:r>
                      <a:endParaRPr lang="en-US" sz="1600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8942" marR="88942" marT="41050" marB="4105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存储交通使用者信息。</a:t>
                      </a:r>
                    </a:p>
                  </a:txBody>
                  <a:tcPr marL="88942" marR="88942" marT="41050" marB="4105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usr_id</a:t>
                      </a:r>
                      <a:r>
                        <a:rPr lang="en-US" sz="16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, properties(</a:t>
                      </a:r>
                      <a:r>
                        <a:rPr lang="zh-CN" altLang="en-US" sz="16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多列</a:t>
                      </a:r>
                      <a:r>
                        <a:rPr lang="en-US" altLang="zh-CN" sz="16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)</a:t>
                      </a:r>
                      <a:endParaRPr lang="en-US" sz="1600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8942" marR="88942" marT="41050" marB="4105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382813"/>
                  </a:ext>
                </a:extLst>
              </a:tr>
              <a:tr h="552498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xxx.rel</a:t>
                      </a:r>
                      <a:endParaRPr lang="en-US" sz="1600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8942" marR="88942" marT="41050" marB="4105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存储实体间的关系信息，如路网。</a:t>
                      </a:r>
                    </a:p>
                  </a:txBody>
                  <a:tcPr marL="88942" marR="88942" marT="41050" marB="4105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rel_id</a:t>
                      </a:r>
                      <a:r>
                        <a:rPr lang="en-US" sz="16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, type, </a:t>
                      </a:r>
                      <a:r>
                        <a:rPr lang="en-US" sz="1600" dirty="0" err="1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origin_id</a:t>
                      </a:r>
                      <a:r>
                        <a:rPr lang="en-US" sz="16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, </a:t>
                      </a:r>
                      <a:r>
                        <a:rPr lang="en-US" sz="1600" dirty="0" err="1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destination_id</a:t>
                      </a:r>
                      <a:r>
                        <a:rPr lang="en-US" sz="16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, properties(</a:t>
                      </a:r>
                      <a:r>
                        <a:rPr lang="zh-CN" altLang="en-US" sz="16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多列</a:t>
                      </a:r>
                      <a:r>
                        <a:rPr lang="en-US" altLang="zh-CN" sz="16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)</a:t>
                      </a:r>
                      <a:endParaRPr lang="en-US" sz="1600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8942" marR="88942" marT="41050" marB="4105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0026399"/>
                  </a:ext>
                </a:extLst>
              </a:tr>
              <a:tr h="455691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xxx.dyna</a:t>
                      </a:r>
                      <a:endParaRPr lang="en-US" sz="1600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8942" marR="88942" marT="41050" marB="4105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存储交通状态信息。</a:t>
                      </a:r>
                    </a:p>
                  </a:txBody>
                  <a:tcPr marL="88942" marR="88942" marT="41050" marB="4105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dyna_id, type, time, entity_id</a:t>
                      </a:r>
                      <a:r>
                        <a:rPr lang="en-US" altLang="zh-CN" sz="16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(多列)</a:t>
                      </a:r>
                      <a:r>
                        <a:rPr lang="en-US" sz="16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, properties(多列)</a:t>
                      </a:r>
                    </a:p>
                  </a:txBody>
                  <a:tcPr marL="88942" marR="88942" marT="41050" marB="4105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57237"/>
                  </a:ext>
                </a:extLst>
              </a:tr>
              <a:tr h="526244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xxx.ext</a:t>
                      </a:r>
                      <a:endParaRPr lang="en-US" sz="1600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8942" marR="88942" marT="41050" marB="4105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存储外部信息，如天气、温度等。</a:t>
                      </a:r>
                    </a:p>
                  </a:txBody>
                  <a:tcPr marL="88942" marR="88942" marT="41050" marB="4105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ext_id</a:t>
                      </a:r>
                      <a:r>
                        <a:rPr lang="en-US" sz="16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, time, properties</a:t>
                      </a:r>
                      <a:r>
                        <a:rPr lang="en-US" altLang="zh-CN" sz="16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(多列)</a:t>
                      </a:r>
                      <a:endParaRPr lang="en-US" sz="1600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8942" marR="88942" marT="41050" marB="4105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98566"/>
                  </a:ext>
                </a:extLst>
              </a:tr>
              <a:tr h="552498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config.json</a:t>
                      </a:r>
                      <a:endParaRPr lang="en-US" sz="1600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8942" marR="88942" marT="41050" marB="4105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用于补充描述各表信息。</a:t>
                      </a:r>
                    </a:p>
                  </a:txBody>
                  <a:tcPr marL="88942" marR="88942" marT="41050" marB="4105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600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8942" marR="88942" marT="41050" marB="4105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275405"/>
                  </a:ext>
                </a:extLst>
              </a:tr>
            </a:tbl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3FC1F0EA-1F6A-4CAB-831C-FD3057C6E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3285" y="5399488"/>
            <a:ext cx="10285429" cy="1141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cs typeface="+mn-ea"/>
                <a:sym typeface="+mn-lt"/>
              </a:rPr>
              <a:t>对于不同的交通预测任务，可能用到不同的原子文件，同一个数据集不一定包含全部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cs typeface="+mn-ea"/>
                <a:sym typeface="+mn-lt"/>
              </a:rPr>
              <a:t> 5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cs typeface="+mn-ea"/>
                <a:sym typeface="+mn-lt"/>
              </a:rPr>
              <a:t>种原子文件。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</p:txBody>
      </p:sp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id="{640BF765-00AC-4918-BA8E-3A595189953F}"/>
              </a:ext>
            </a:extLst>
          </p:cNvPr>
          <p:cNvSpPr/>
          <p:nvPr/>
        </p:nvSpPr>
        <p:spPr>
          <a:xfrm>
            <a:off x="6014301" y="1797472"/>
            <a:ext cx="2658359" cy="365124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cs typeface="+mn-ea"/>
                <a:sym typeface="+mn-lt"/>
              </a:rPr>
              <a:t>Point/</a:t>
            </a:r>
            <a:r>
              <a:rPr lang="en-US" altLang="zh-CN" sz="1600" dirty="0" err="1">
                <a:solidFill>
                  <a:schemeClr val="tx1"/>
                </a:solidFill>
                <a:cs typeface="+mn-ea"/>
                <a:sym typeface="+mn-lt"/>
              </a:rPr>
              <a:t>LineString</a:t>
            </a:r>
            <a:r>
              <a:rPr lang="en-US" altLang="zh-CN" sz="1600" dirty="0">
                <a:solidFill>
                  <a:schemeClr val="tx1"/>
                </a:solidFill>
                <a:cs typeface="+mn-ea"/>
                <a:sym typeface="+mn-lt"/>
              </a:rPr>
              <a:t>/Polygon</a:t>
            </a:r>
            <a:endParaRPr lang="zh-CN" altLang="en-US" sz="1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9" name="对话气泡: 圆角矩形 8">
            <a:extLst>
              <a:ext uri="{FF2B5EF4-FFF2-40B4-BE49-F238E27FC236}">
                <a16:creationId xmlns:a16="http://schemas.microsoft.com/office/drawing/2014/main" id="{BF9909CC-2CD7-498C-AB48-EF1A64227216}"/>
              </a:ext>
            </a:extLst>
          </p:cNvPr>
          <p:cNvSpPr/>
          <p:nvPr/>
        </p:nvSpPr>
        <p:spPr>
          <a:xfrm>
            <a:off x="6414135" y="2880986"/>
            <a:ext cx="1073085" cy="365124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cs typeface="+mn-ea"/>
                <a:sym typeface="+mn-lt"/>
              </a:rPr>
              <a:t>geo/usr</a:t>
            </a:r>
            <a:endParaRPr lang="zh-CN" altLang="en-US" sz="1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0" name="对话气泡: 圆角矩形 9">
            <a:extLst>
              <a:ext uri="{FF2B5EF4-FFF2-40B4-BE49-F238E27FC236}">
                <a16:creationId xmlns:a16="http://schemas.microsoft.com/office/drawing/2014/main" id="{4D2E3367-8BB6-43D5-8624-2619B7053B90}"/>
              </a:ext>
            </a:extLst>
          </p:cNvPr>
          <p:cNvSpPr/>
          <p:nvPr/>
        </p:nvSpPr>
        <p:spPr>
          <a:xfrm>
            <a:off x="6421118" y="3435344"/>
            <a:ext cx="1699627" cy="365124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cs typeface="+mn-ea"/>
                <a:sym typeface="+mn-lt"/>
              </a:rPr>
              <a:t>trajectory/state</a:t>
            </a:r>
            <a:endParaRPr lang="zh-CN" altLang="en-US" sz="1600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428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7"/>
    </mc:Choice>
    <mc:Fallback xmlns="">
      <p:transition spd="slow" advTm="2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93227"/>
            <a:ext cx="10515599" cy="3131585"/>
          </a:xfrm>
        </p:spPr>
        <p:txBody>
          <a:bodyPr>
            <a:norm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评估方式：</a:t>
            </a:r>
            <a:endParaRPr lang="en-US" altLang="zh-CN" sz="2000" dirty="0">
              <a:latin typeface="+mn-lt"/>
              <a:ea typeface="+mn-ea"/>
              <a:cs typeface="+mn-ea"/>
              <a:sym typeface="+mn-lt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Value-based 评估指标：评估真实值与预测值之间的误差，如MAE、MSE、MAPE、RMSE等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任务介绍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到达时间预测（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ETA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）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6350866" y="2535787"/>
          <a:ext cx="5002874" cy="1055607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084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57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21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186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输入名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含义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shape</a:t>
                      </a:r>
                      <a:endParaRPr lang="zh-CN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8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/>
                        <a:t>time_true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起点到终点的真实时间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(</a:t>
                      </a:r>
                      <a:r>
                        <a:rPr lang="en-US" altLang="zh-CN" sz="1200" dirty="0" err="1"/>
                        <a:t>batch_size</a:t>
                      </a:r>
                      <a:r>
                        <a:rPr lang="en-US" altLang="zh-CN" sz="1200" dirty="0"/>
                        <a:t>)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8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/>
                        <a:t>time_pred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起点到终点的预测时间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(</a:t>
                      </a:r>
                      <a:r>
                        <a:rPr lang="en-US" altLang="zh-CN" sz="1200" dirty="0" err="1"/>
                        <a:t>batch_size</a:t>
                      </a:r>
                      <a:r>
                        <a:rPr lang="en-US" altLang="zh-CN" sz="1200" dirty="0"/>
                        <a:t>)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8149058" y="3823100"/>
            <a:ext cx="1406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标准评估输入接口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221669" y="5744611"/>
            <a:ext cx="1406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标准评估输入样例</a:t>
            </a:r>
          </a:p>
        </p:txBody>
      </p:sp>
      <p:pic>
        <p:nvPicPr>
          <p:cNvPr id="8" name="图片 7" descr="评估接口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170" y="4546600"/>
            <a:ext cx="2773680" cy="876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060" y="2398163"/>
            <a:ext cx="5204619" cy="4042932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93227"/>
            <a:ext cx="10515599" cy="5614482"/>
          </a:xfrm>
        </p:spPr>
        <p:txBody>
          <a:bodyPr>
            <a:norm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cs typeface="+mn-ea"/>
                <a:sym typeface="+mn-lt"/>
              </a:rPr>
              <a:t>支持的</a:t>
            </a:r>
            <a:r>
              <a:rPr lang="en-US" altLang="zh-CN" sz="2400" dirty="0">
                <a:cs typeface="+mn-ea"/>
                <a:sym typeface="+mn-lt"/>
              </a:rPr>
              <a:t>ETA</a:t>
            </a:r>
            <a:r>
              <a:rPr lang="zh-CN" altLang="en-US" sz="2400" dirty="0">
                <a:cs typeface="+mn-ea"/>
                <a:sym typeface="+mn-lt"/>
              </a:rPr>
              <a:t>模型：</a:t>
            </a:r>
            <a:endParaRPr lang="en-US" altLang="zh-CN" sz="2400" dirty="0">
              <a:cs typeface="+mn-ea"/>
              <a:sym typeface="+mn-lt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cs typeface="+mn-ea"/>
                <a:sym typeface="+mn-lt"/>
              </a:rPr>
              <a:t>DeepTTE：</a:t>
            </a:r>
            <a:r>
              <a:rPr lang="zh-CN" altLang="en-US" sz="1800" dirty="0">
                <a:cs typeface="+mn-ea"/>
                <a:sym typeface="+mn-lt"/>
              </a:rPr>
              <a:t>端到端的深度学习模型，直接预测整条路经所需的旅行时间；提出了地理卷积操作，通过将地理信息整合到传统的卷积中，用来捕捉空间相关性。</a:t>
            </a:r>
            <a:endParaRPr lang="en-US" altLang="zh-CN" sz="1800" dirty="0"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任务介绍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到达时间预测（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ETA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）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77D5FE-1C02-43EC-BF0C-C07200BCB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9901"/>
            <a:ext cx="10515599" cy="1523042"/>
          </a:xfrm>
        </p:spPr>
        <p:txBody>
          <a:bodyPr>
            <a:normAutofit/>
          </a:bodyPr>
          <a:lstStyle/>
          <a:p>
            <a:pPr marL="342900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任务定义：给定</a:t>
            </a:r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GPS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轨迹和路网，将 </a:t>
            </a:r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GPS 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轨迹点匹配到实际路网上</a:t>
            </a:r>
            <a:endParaRPr lang="en-US" altLang="zh-CN" sz="2000" dirty="0">
              <a:latin typeface="+mn-lt"/>
              <a:ea typeface="+mn-ea"/>
              <a:cs typeface="+mn-ea"/>
              <a:sym typeface="+mn-lt"/>
            </a:endParaRPr>
          </a:p>
          <a:p>
            <a:pPr marL="342900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主要应用场景：基于位置服务中的预处理步骤</a:t>
            </a:r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7BFAFDB-0E56-4402-9FF7-6CE4AF039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任务介绍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路网匹配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36C991-5C8D-4540-A17C-C57B97DBE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122" y="2855952"/>
            <a:ext cx="5949756" cy="346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5450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77D5FE-1C02-43EC-BF0C-C07200BCB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14535"/>
            <a:ext cx="10515599" cy="4729147"/>
          </a:xfrm>
        </p:spPr>
        <p:txBody>
          <a:bodyPr>
            <a:normAutofit/>
          </a:bodyPr>
          <a:lstStyle/>
          <a:p>
            <a:pPr marL="342900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任务依赖的原子文件</a:t>
            </a:r>
            <a:endParaRPr lang="en-US" altLang="zh-CN" sz="2000" dirty="0">
              <a:latin typeface="+mn-lt"/>
              <a:ea typeface="+mn-ea"/>
              <a:cs typeface="+mn-ea"/>
              <a:sym typeface="+mn-lt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1800" b="1" dirty="0">
                <a:latin typeface="+mn-lt"/>
                <a:ea typeface="+mn-ea"/>
                <a:cs typeface="+mn-ea"/>
                <a:sym typeface="+mn-lt"/>
              </a:rPr>
              <a:t>.</a:t>
            </a:r>
            <a:r>
              <a:rPr lang="en-US" altLang="zh-CN" sz="1800" b="1" i="1" dirty="0">
                <a:latin typeface="+mn-lt"/>
                <a:ea typeface="+mn-ea"/>
                <a:cs typeface="+mn-ea"/>
                <a:sym typeface="+mn-lt"/>
              </a:rPr>
              <a:t>geo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文件：路段信息</a:t>
            </a:r>
            <a:endParaRPr lang="en-US" altLang="zh-CN" sz="1800" dirty="0">
              <a:latin typeface="+mn-lt"/>
              <a:ea typeface="+mn-ea"/>
              <a:cs typeface="+mn-ea"/>
              <a:sym typeface="+mn-lt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1800" b="1" i="1" dirty="0">
                <a:latin typeface="+mn-lt"/>
                <a:ea typeface="+mn-ea"/>
                <a:cs typeface="+mn-ea"/>
                <a:sym typeface="+mn-lt"/>
              </a:rPr>
              <a:t>.</a:t>
            </a:r>
            <a:r>
              <a:rPr lang="en-US" altLang="zh-CN" sz="1800" b="1" i="1" dirty="0" err="1">
                <a:latin typeface="+mn-lt"/>
                <a:ea typeface="+mn-ea"/>
                <a:cs typeface="+mn-ea"/>
                <a:sym typeface="+mn-lt"/>
              </a:rPr>
              <a:t>rel</a:t>
            </a:r>
            <a:r>
              <a:rPr lang="en-US" altLang="zh-CN" sz="1800" b="1" i="1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文件：路段的连接信息</a:t>
            </a:r>
            <a:endParaRPr lang="en-US" altLang="zh-CN" sz="1800" dirty="0">
              <a:latin typeface="+mn-lt"/>
              <a:ea typeface="+mn-ea"/>
              <a:cs typeface="+mn-ea"/>
              <a:sym typeface="+mn-lt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1800" b="1" i="1" dirty="0">
                <a:latin typeface="+mn-lt"/>
                <a:ea typeface="+mn-ea"/>
                <a:cs typeface="+mn-ea"/>
                <a:sym typeface="+mn-lt"/>
              </a:rPr>
              <a:t>.usr 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文件：用户属性信息（可能仅包含 </a:t>
            </a:r>
            <a:r>
              <a:rPr lang="en-US" altLang="zh-CN" sz="1800" b="1" i="1" dirty="0" err="1">
                <a:latin typeface="+mn-lt"/>
                <a:ea typeface="+mn-ea"/>
                <a:cs typeface="+mn-ea"/>
                <a:sym typeface="+mn-lt"/>
              </a:rPr>
              <a:t>usr_id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）</a:t>
            </a:r>
            <a:endParaRPr lang="en-US" altLang="zh-CN" sz="1800" dirty="0">
              <a:latin typeface="+mn-lt"/>
              <a:ea typeface="+mn-ea"/>
              <a:cs typeface="+mn-ea"/>
              <a:sym typeface="+mn-lt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1800" b="1" i="1" dirty="0">
                <a:latin typeface="+mn-lt"/>
                <a:ea typeface="+mn-ea"/>
                <a:cs typeface="+mn-ea"/>
                <a:sym typeface="+mn-lt"/>
              </a:rPr>
              <a:t>.dyna 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文件：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GPS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轨迹（一个用户可包含多条轨迹）</a:t>
            </a:r>
            <a:endParaRPr lang="en-US" altLang="zh-CN" sz="1800" dirty="0">
              <a:latin typeface="+mn-lt"/>
              <a:ea typeface="+mn-ea"/>
              <a:cs typeface="+mn-ea"/>
              <a:sym typeface="+mn-lt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如果数据集含有标注的真值，则放在</a:t>
            </a:r>
            <a:r>
              <a:rPr lang="en-US" altLang="zh-CN" sz="1800" b="1" i="1" dirty="0">
                <a:latin typeface="+mn-lt"/>
                <a:ea typeface="+mn-ea"/>
                <a:cs typeface="+mn-ea"/>
                <a:sym typeface="+mn-lt"/>
              </a:rPr>
              <a:t>_</a:t>
            </a:r>
            <a:r>
              <a:rPr lang="en-US" altLang="zh-CN" sz="1800" b="1" i="1" dirty="0" err="1">
                <a:latin typeface="+mn-lt"/>
                <a:ea typeface="+mn-ea"/>
                <a:cs typeface="+mn-ea"/>
                <a:sym typeface="+mn-lt"/>
              </a:rPr>
              <a:t>truth.dyna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中</a:t>
            </a:r>
            <a:endParaRPr lang="en-US" altLang="zh-CN" sz="1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7BFAFDB-0E56-4402-9FF7-6CE4AF039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任务介绍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路网匹配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4CE045-FE0F-4DF1-98EA-3F157010C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768" y="1947132"/>
            <a:ext cx="4187654" cy="244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170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77D5FE-1C02-43EC-BF0C-C07200BCB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3228"/>
            <a:ext cx="10515599" cy="1846352"/>
          </a:xfrm>
        </p:spPr>
        <p:txBody>
          <a:bodyPr>
            <a:normAutofit/>
          </a:bodyPr>
          <a:lstStyle/>
          <a:p>
            <a:pPr marL="342900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200" dirty="0">
                <a:latin typeface="+mn-lt"/>
                <a:ea typeface="+mn-ea"/>
                <a:cs typeface="+mn-ea"/>
                <a:sym typeface="+mn-lt"/>
              </a:rPr>
              <a:t>路网匹配数据集</a:t>
            </a:r>
            <a:endParaRPr lang="en-US" altLang="zh-CN" sz="2200" dirty="0">
              <a:latin typeface="+mn-lt"/>
              <a:ea typeface="+mn-ea"/>
              <a:cs typeface="+mn-ea"/>
              <a:sym typeface="+mn-lt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Seattle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：该数据采集自美国华盛顿州西雅图及其东部郊区开车时的记录</a:t>
            </a:r>
            <a:r>
              <a:rPr lang="zh-CN" altLang="en-US" sz="1800" dirty="0">
                <a:cs typeface="+mn-ea"/>
                <a:sym typeface="+mn-lt"/>
              </a:rPr>
              <a:t>。数据集包含路网信息和轨迹信息与真实轨迹。</a:t>
            </a:r>
            <a:endParaRPr lang="en-US" altLang="zh-CN" sz="1800" dirty="0"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7BFAFDB-0E56-4402-9FF7-6CE4AF039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任务介绍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路网匹配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E8E6CB2D-CBB7-4A48-B9D5-43EE56F56F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082422"/>
              </p:ext>
            </p:extLst>
          </p:nvPr>
        </p:nvGraphicFramePr>
        <p:xfrm>
          <a:off x="5741209" y="5094639"/>
          <a:ext cx="4784170" cy="1639482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617752">
                  <a:extLst>
                    <a:ext uri="{9D8B030D-6E8A-4147-A177-3AD203B41FA5}">
                      <a16:colId xmlns:a16="http://schemas.microsoft.com/office/drawing/2014/main" val="840548502"/>
                    </a:ext>
                  </a:extLst>
                </a:gridCol>
                <a:gridCol w="698090">
                  <a:extLst>
                    <a:ext uri="{9D8B030D-6E8A-4147-A177-3AD203B41FA5}">
                      <a16:colId xmlns:a16="http://schemas.microsoft.com/office/drawing/2014/main" val="4039481547"/>
                    </a:ext>
                  </a:extLst>
                </a:gridCol>
                <a:gridCol w="1504335">
                  <a:extLst>
                    <a:ext uri="{9D8B030D-6E8A-4147-A177-3AD203B41FA5}">
                      <a16:colId xmlns:a16="http://schemas.microsoft.com/office/drawing/2014/main" val="440314888"/>
                    </a:ext>
                  </a:extLst>
                </a:gridCol>
                <a:gridCol w="757084">
                  <a:extLst>
                    <a:ext uri="{9D8B030D-6E8A-4147-A177-3AD203B41FA5}">
                      <a16:colId xmlns:a16="http://schemas.microsoft.com/office/drawing/2014/main" val="2433870131"/>
                    </a:ext>
                  </a:extLst>
                </a:gridCol>
                <a:gridCol w="1206909">
                  <a:extLst>
                    <a:ext uri="{9D8B030D-6E8A-4147-A177-3AD203B41FA5}">
                      <a16:colId xmlns:a16="http://schemas.microsoft.com/office/drawing/2014/main" val="4106060431"/>
                    </a:ext>
                  </a:extLst>
                </a:gridCol>
              </a:tblGrid>
              <a:tr h="2732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dyna_id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type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time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entity_id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coordinates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6824761"/>
                  </a:ext>
                </a:extLst>
              </a:tr>
              <a:tr h="2732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trajectory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2009-01-17T20:27:37Z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[-122.1070, 47.6674]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7787114"/>
                  </a:ext>
                </a:extLst>
              </a:tr>
              <a:tr h="2732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trajectory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2009-01-17T20:27:38Z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[-122.1070, 47.6675]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0464986"/>
                  </a:ext>
                </a:extLst>
              </a:tr>
              <a:tr h="2732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trajectory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2009-01-17T20:27:39Z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[-122.1070, 47.6675]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4518382"/>
                  </a:ext>
                </a:extLst>
              </a:tr>
              <a:tr h="2732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3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trajectory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2009-01-17T20:27:40Z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[-122.1070, 47.6675]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956910"/>
                  </a:ext>
                </a:extLst>
              </a:tr>
              <a:tr h="2732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trajectory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2009-01-17T20:27:41Z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[-122.1069, 47.6675]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84094533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03488CA4-EF33-4C6F-979D-135DF33C0CBC}"/>
              </a:ext>
            </a:extLst>
          </p:cNvPr>
          <p:cNvSpPr txBox="1"/>
          <p:nvPr/>
        </p:nvSpPr>
        <p:spPr>
          <a:xfrm>
            <a:off x="2198242" y="2855232"/>
            <a:ext cx="1462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err="1"/>
              <a:t>Seattle.geo</a:t>
            </a:r>
            <a:endParaRPr lang="zh-CN" altLang="en-US" sz="1200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3A1EC08-293A-4B49-AFA4-6EE8E0266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289176"/>
              </p:ext>
            </p:extLst>
          </p:nvPr>
        </p:nvGraphicFramePr>
        <p:xfrm>
          <a:off x="1310419" y="3167471"/>
          <a:ext cx="3711336" cy="16394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427362">
                  <a:extLst>
                    <a:ext uri="{9D8B030D-6E8A-4147-A177-3AD203B41FA5}">
                      <a16:colId xmlns:a16="http://schemas.microsoft.com/office/drawing/2014/main" val="2859345164"/>
                    </a:ext>
                  </a:extLst>
                </a:gridCol>
                <a:gridCol w="619432">
                  <a:extLst>
                    <a:ext uri="{9D8B030D-6E8A-4147-A177-3AD203B41FA5}">
                      <a16:colId xmlns:a16="http://schemas.microsoft.com/office/drawing/2014/main" val="3515304188"/>
                    </a:ext>
                  </a:extLst>
                </a:gridCol>
                <a:gridCol w="2664542">
                  <a:extLst>
                    <a:ext uri="{9D8B030D-6E8A-4147-A177-3AD203B41FA5}">
                      <a16:colId xmlns:a16="http://schemas.microsoft.com/office/drawing/2014/main" val="3569394968"/>
                    </a:ext>
                  </a:extLst>
                </a:gridCol>
              </a:tblGrid>
              <a:tr h="1763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geo_id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type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coordinates</a:t>
                      </a:r>
                      <a:endParaRPr lang="en-US" sz="10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extLst>
                  <a:ext uri="{0D108BD9-81ED-4DB2-BD59-A6C34878D82A}">
                    <a16:rowId xmlns:a16="http://schemas.microsoft.com/office/drawing/2014/main" val="3850761730"/>
                  </a:ext>
                </a:extLst>
              </a:tr>
              <a:tr h="2918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LineString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</a:rPr>
                        <a:t>[[-122.7323, 47.8899], [-122.7321, 47.8903]]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extLst>
                  <a:ext uri="{0D108BD9-81ED-4DB2-BD59-A6C34878D82A}">
                    <a16:rowId xmlns:a16="http://schemas.microsoft.com/office/drawing/2014/main" val="4125612303"/>
                  </a:ext>
                </a:extLst>
              </a:tr>
              <a:tr h="2918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 err="1">
                          <a:effectLst/>
                        </a:rPr>
                        <a:t>LineString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</a:rPr>
                        <a:t>[[-122.7321, 47.8903], [-122.7318, 47.8910]]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extLst>
                  <a:ext uri="{0D108BD9-81ED-4DB2-BD59-A6C34878D82A}">
                    <a16:rowId xmlns:a16="http://schemas.microsoft.com/office/drawing/2014/main" val="3525951288"/>
                  </a:ext>
                </a:extLst>
              </a:tr>
              <a:tr h="2918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 err="1">
                          <a:effectLst/>
                        </a:rPr>
                        <a:t>LineString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</a:rPr>
                        <a:t>[[-122.7318, 47.8910], [-122.7313, 47.8921]]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extLst>
                  <a:ext uri="{0D108BD9-81ED-4DB2-BD59-A6C34878D82A}">
                    <a16:rowId xmlns:a16="http://schemas.microsoft.com/office/drawing/2014/main" val="130017436"/>
                  </a:ext>
                </a:extLst>
              </a:tr>
              <a:tr h="2918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3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 err="1">
                          <a:effectLst/>
                        </a:rPr>
                        <a:t>LineString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</a:rPr>
                        <a:t>[[-122.7313, 47.8921], [-122.7307, 47.8933]]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extLst>
                  <a:ext uri="{0D108BD9-81ED-4DB2-BD59-A6C34878D82A}">
                    <a16:rowId xmlns:a16="http://schemas.microsoft.com/office/drawing/2014/main" val="3763689325"/>
                  </a:ext>
                </a:extLst>
              </a:tr>
              <a:tr h="2958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 err="1">
                          <a:effectLst/>
                        </a:rPr>
                        <a:t>LineString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</a:rPr>
                        <a:t>[[-122.7307, 47.8933], [-122.7302, 47.8944]]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extLst>
                  <a:ext uri="{0D108BD9-81ED-4DB2-BD59-A6C34878D82A}">
                    <a16:rowId xmlns:a16="http://schemas.microsoft.com/office/drawing/2014/main" val="1338472247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9B7FACE9-5231-48B7-8697-909786620A49}"/>
              </a:ext>
            </a:extLst>
          </p:cNvPr>
          <p:cNvSpPr txBox="1"/>
          <p:nvPr/>
        </p:nvSpPr>
        <p:spPr>
          <a:xfrm>
            <a:off x="1625008" y="4818383"/>
            <a:ext cx="1462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err="1"/>
              <a:t>Seattle.rel</a:t>
            </a:r>
            <a:endParaRPr lang="zh-CN" altLang="en-US" sz="1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E4722CE-BE4A-452A-ACA0-37CFC476F6AD}"/>
              </a:ext>
            </a:extLst>
          </p:cNvPr>
          <p:cNvSpPr txBox="1"/>
          <p:nvPr/>
        </p:nvSpPr>
        <p:spPr>
          <a:xfrm>
            <a:off x="7305297" y="4769753"/>
            <a:ext cx="1462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err="1"/>
              <a:t>Seattle.dyna</a:t>
            </a:r>
            <a:endParaRPr lang="zh-CN" altLang="en-US" sz="1200" dirty="0"/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EB37BE51-E01C-4330-9C10-CCAFB92C8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816082"/>
              </p:ext>
            </p:extLst>
          </p:nvPr>
        </p:nvGraphicFramePr>
        <p:xfrm>
          <a:off x="1310419" y="5106814"/>
          <a:ext cx="2277505" cy="16394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348702">
                  <a:extLst>
                    <a:ext uri="{9D8B030D-6E8A-4147-A177-3AD203B41FA5}">
                      <a16:colId xmlns:a16="http://schemas.microsoft.com/office/drawing/2014/main" val="285934516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515304188"/>
                    </a:ext>
                  </a:extLst>
                </a:gridCol>
                <a:gridCol w="658761">
                  <a:extLst>
                    <a:ext uri="{9D8B030D-6E8A-4147-A177-3AD203B41FA5}">
                      <a16:colId xmlns:a16="http://schemas.microsoft.com/office/drawing/2014/main" val="3569394968"/>
                    </a:ext>
                  </a:extLst>
                </a:gridCol>
                <a:gridCol w="965242">
                  <a:extLst>
                    <a:ext uri="{9D8B030D-6E8A-4147-A177-3AD203B41FA5}">
                      <a16:colId xmlns:a16="http://schemas.microsoft.com/office/drawing/2014/main" val="2234475627"/>
                    </a:ext>
                  </a:extLst>
                </a:gridCol>
              </a:tblGrid>
              <a:tr h="1763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 err="1">
                          <a:effectLst/>
                          <a:latin typeface="+mj-lt"/>
                        </a:rPr>
                        <a:t>rel</a:t>
                      </a:r>
                      <a:r>
                        <a:rPr lang="en-US" sz="1000" u="none" strike="noStrike" dirty="0" err="1">
                          <a:effectLst/>
                          <a:latin typeface="+mj-lt"/>
                        </a:rPr>
                        <a:t>_id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j-lt"/>
                        </a:rPr>
                        <a:t>type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origin_id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destination_id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extLst>
                  <a:ext uri="{0D108BD9-81ED-4DB2-BD59-A6C34878D82A}">
                    <a16:rowId xmlns:a16="http://schemas.microsoft.com/office/drawing/2014/main" val="3850761730"/>
                  </a:ext>
                </a:extLst>
              </a:tr>
              <a:tr h="2918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</a:rPr>
                        <a:t>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  <a:latin typeface="+mj-lt"/>
                        </a:rPr>
                        <a:t>geo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8724" marR="8724" marT="8724" marB="0" anchor="ctr"/>
                </a:tc>
                <a:extLst>
                  <a:ext uri="{0D108BD9-81ED-4DB2-BD59-A6C34878D82A}">
                    <a16:rowId xmlns:a16="http://schemas.microsoft.com/office/drawing/2014/main" val="4125612303"/>
                  </a:ext>
                </a:extLst>
              </a:tr>
              <a:tr h="2918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</a:rPr>
                        <a:t>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  <a:latin typeface="+mj-lt"/>
                        </a:rPr>
                        <a:t>geo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8724" marR="8724" marT="8724" marB="0" anchor="ctr"/>
                </a:tc>
                <a:extLst>
                  <a:ext uri="{0D108BD9-81ED-4DB2-BD59-A6C34878D82A}">
                    <a16:rowId xmlns:a16="http://schemas.microsoft.com/office/drawing/2014/main" val="3525951288"/>
                  </a:ext>
                </a:extLst>
              </a:tr>
              <a:tr h="2918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</a:rPr>
                        <a:t>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  <a:latin typeface="+mj-lt"/>
                        </a:rPr>
                        <a:t>geo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8724" marR="8724" marT="8724" marB="0" anchor="ctr"/>
                </a:tc>
                <a:extLst>
                  <a:ext uri="{0D108BD9-81ED-4DB2-BD59-A6C34878D82A}">
                    <a16:rowId xmlns:a16="http://schemas.microsoft.com/office/drawing/2014/main" val="130017436"/>
                  </a:ext>
                </a:extLst>
              </a:tr>
              <a:tr h="2918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</a:rPr>
                        <a:t>3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  <a:latin typeface="+mj-lt"/>
                        </a:rPr>
                        <a:t>geo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8724" marR="8724" marT="8724" marB="0" anchor="ctr"/>
                </a:tc>
                <a:extLst>
                  <a:ext uri="{0D108BD9-81ED-4DB2-BD59-A6C34878D82A}">
                    <a16:rowId xmlns:a16="http://schemas.microsoft.com/office/drawing/2014/main" val="3763689325"/>
                  </a:ext>
                </a:extLst>
              </a:tr>
              <a:tr h="2958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  <a:latin typeface="+mj-lt"/>
                        </a:rPr>
                        <a:t>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  <a:latin typeface="+mj-lt"/>
                        </a:rPr>
                        <a:t>geo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8724" marR="8724" marT="8724" marB="0" anchor="ctr"/>
                </a:tc>
                <a:extLst>
                  <a:ext uri="{0D108BD9-81ED-4DB2-BD59-A6C34878D82A}">
                    <a16:rowId xmlns:a16="http://schemas.microsoft.com/office/drawing/2014/main" val="1338472247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5F58DE47-C7E7-4F8D-BF1F-3D573C1695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315691"/>
              </p:ext>
            </p:extLst>
          </p:nvPr>
        </p:nvGraphicFramePr>
        <p:xfrm>
          <a:off x="4092668" y="5106814"/>
          <a:ext cx="685800" cy="55112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096799108"/>
                    </a:ext>
                  </a:extLst>
                </a:gridCol>
              </a:tblGrid>
              <a:tr h="2755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usr_id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87814907"/>
                  </a:ext>
                </a:extLst>
              </a:tr>
              <a:tr h="2755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4918369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7F96C94A-C3B9-42D3-A8E8-66D1ADFED8FE}"/>
              </a:ext>
            </a:extLst>
          </p:cNvPr>
          <p:cNvSpPr txBox="1"/>
          <p:nvPr/>
        </p:nvSpPr>
        <p:spPr>
          <a:xfrm>
            <a:off x="3704391" y="4818382"/>
            <a:ext cx="1462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err="1"/>
              <a:t>Seattle.usr</a:t>
            </a:r>
            <a:endParaRPr lang="zh-CN" altLang="en-US" sz="12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B65151A-CBC1-4CA4-8EC5-E3BE680DFC06}"/>
              </a:ext>
            </a:extLst>
          </p:cNvPr>
          <p:cNvSpPr txBox="1"/>
          <p:nvPr/>
        </p:nvSpPr>
        <p:spPr>
          <a:xfrm>
            <a:off x="7305297" y="2780803"/>
            <a:ext cx="1462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err="1"/>
              <a:t>Seattle_truth.dyna</a:t>
            </a:r>
            <a:endParaRPr lang="zh-CN" altLang="en-US" sz="1200" dirty="0"/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C959F4BF-CAA3-4864-B23B-F648A85797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948375"/>
              </p:ext>
            </p:extLst>
          </p:nvPr>
        </p:nvGraphicFramePr>
        <p:xfrm>
          <a:off x="5741209" y="3167471"/>
          <a:ext cx="4784170" cy="1639482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617752">
                  <a:extLst>
                    <a:ext uri="{9D8B030D-6E8A-4147-A177-3AD203B41FA5}">
                      <a16:colId xmlns:a16="http://schemas.microsoft.com/office/drawing/2014/main" val="840548502"/>
                    </a:ext>
                  </a:extLst>
                </a:gridCol>
                <a:gridCol w="698090">
                  <a:extLst>
                    <a:ext uri="{9D8B030D-6E8A-4147-A177-3AD203B41FA5}">
                      <a16:colId xmlns:a16="http://schemas.microsoft.com/office/drawing/2014/main" val="4039481547"/>
                    </a:ext>
                  </a:extLst>
                </a:gridCol>
                <a:gridCol w="1504335">
                  <a:extLst>
                    <a:ext uri="{9D8B030D-6E8A-4147-A177-3AD203B41FA5}">
                      <a16:colId xmlns:a16="http://schemas.microsoft.com/office/drawing/2014/main" val="440314888"/>
                    </a:ext>
                  </a:extLst>
                </a:gridCol>
                <a:gridCol w="757084">
                  <a:extLst>
                    <a:ext uri="{9D8B030D-6E8A-4147-A177-3AD203B41FA5}">
                      <a16:colId xmlns:a16="http://schemas.microsoft.com/office/drawing/2014/main" val="2433870131"/>
                    </a:ext>
                  </a:extLst>
                </a:gridCol>
                <a:gridCol w="1206909">
                  <a:extLst>
                    <a:ext uri="{9D8B030D-6E8A-4147-A177-3AD203B41FA5}">
                      <a16:colId xmlns:a16="http://schemas.microsoft.com/office/drawing/2014/main" val="4106060431"/>
                    </a:ext>
                  </a:extLst>
                </a:gridCol>
              </a:tblGrid>
              <a:tr h="2732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dyna_id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type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time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entity_id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location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6824761"/>
                  </a:ext>
                </a:extLst>
              </a:tr>
              <a:tr h="2732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trajectory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489908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7787114"/>
                  </a:ext>
                </a:extLst>
              </a:tr>
              <a:tr h="2732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trajectory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489909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0464986"/>
                  </a:ext>
                </a:extLst>
              </a:tr>
              <a:tr h="2732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trajectory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489910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4518382"/>
                  </a:ext>
                </a:extLst>
              </a:tr>
              <a:tr h="2732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3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trajectory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489911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956910"/>
                  </a:ext>
                </a:extLst>
              </a:tr>
              <a:tr h="2732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trajectory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489912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840945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98397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17DA8C3-3FDB-408A-BBC5-B7FDBF615C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505"/>
          <a:stretch/>
        </p:blipFill>
        <p:spPr>
          <a:xfrm>
            <a:off x="6793271" y="3920631"/>
            <a:ext cx="4699949" cy="2083992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77D5FE-1C02-43EC-BF0C-C07200BCB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3227"/>
            <a:ext cx="10515599" cy="3478656"/>
          </a:xfrm>
        </p:spPr>
        <p:txBody>
          <a:bodyPr>
            <a:normAutofit/>
          </a:bodyPr>
          <a:lstStyle/>
          <a:p>
            <a:pPr marL="342900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标准输入特征：</a:t>
            </a:r>
            <a:endParaRPr lang="en-US" altLang="zh-CN" sz="2000" dirty="0">
              <a:latin typeface="+mn-lt"/>
              <a:ea typeface="+mn-ea"/>
              <a:cs typeface="+mn-ea"/>
              <a:sym typeface="+mn-lt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1600" b="1" i="1" dirty="0">
                <a:latin typeface="+mn-lt"/>
                <a:ea typeface="+mn-ea"/>
                <a:cs typeface="+mn-ea"/>
                <a:sym typeface="+mn-lt"/>
              </a:rPr>
              <a:t>trajectory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: 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轨迹序列，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type ={"</a:t>
            </a:r>
            <a:r>
              <a:rPr lang="en-US" altLang="zh-CN" sz="1600" dirty="0" err="1">
                <a:latin typeface="+mn-lt"/>
                <a:ea typeface="+mn-ea"/>
                <a:cs typeface="+mn-ea"/>
                <a:sym typeface="+mn-lt"/>
              </a:rPr>
              <a:t>usr_id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":{"</a:t>
            </a:r>
            <a:r>
              <a:rPr lang="en-US" altLang="zh-CN" sz="1600" dirty="0" err="1">
                <a:latin typeface="+mn-lt"/>
                <a:ea typeface="+mn-ea"/>
                <a:cs typeface="+mn-ea"/>
                <a:sym typeface="+mn-lt"/>
              </a:rPr>
              <a:t>traj_id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":{</a:t>
            </a:r>
            <a:r>
              <a:rPr lang="en-US" altLang="zh-CN" sz="1600" dirty="0" err="1">
                <a:latin typeface="+mn-lt"/>
                <a:ea typeface="+mn-ea"/>
                <a:cs typeface="+mn-ea"/>
                <a:sym typeface="+mn-lt"/>
              </a:rPr>
              <a:t>numpy.ndarray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}}} </a:t>
            </a: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1600" b="1" i="1" dirty="0" err="1">
                <a:latin typeface="+mn-lt"/>
                <a:ea typeface="+mn-ea"/>
                <a:cs typeface="+mn-ea"/>
                <a:sym typeface="+mn-lt"/>
              </a:rPr>
              <a:t>rd_nwk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: 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路网信息，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type = </a:t>
            </a:r>
            <a:r>
              <a:rPr lang="en-US" altLang="zh-CN" sz="1600" dirty="0" err="1">
                <a:latin typeface="+mn-lt"/>
                <a:ea typeface="+mn-ea"/>
                <a:cs typeface="+mn-ea"/>
                <a:sym typeface="+mn-lt"/>
              </a:rPr>
              <a:t>networkx.DiGraph</a:t>
            </a:r>
            <a:endParaRPr lang="en-US" altLang="zh-CN" sz="1600" dirty="0">
              <a:latin typeface="+mn-lt"/>
              <a:ea typeface="+mn-ea"/>
              <a:cs typeface="+mn-ea"/>
              <a:sym typeface="+mn-lt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1600" b="1" i="1" dirty="0">
                <a:latin typeface="+mn-lt"/>
                <a:ea typeface="+mn-ea"/>
                <a:cs typeface="+mn-ea"/>
                <a:sym typeface="+mn-lt"/>
              </a:rPr>
              <a:t>route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: 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真实路段序列，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type={"</a:t>
            </a:r>
            <a:r>
              <a:rPr lang="en-US" altLang="zh-CN" sz="1600" dirty="0" err="1">
                <a:latin typeface="+mn-lt"/>
                <a:ea typeface="+mn-ea"/>
                <a:cs typeface="+mn-ea"/>
                <a:sym typeface="+mn-lt"/>
              </a:rPr>
              <a:t>usr_id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":{"</a:t>
            </a:r>
            <a:r>
              <a:rPr lang="en-US" altLang="zh-CN" sz="1600" dirty="0" err="1">
                <a:latin typeface="+mn-lt"/>
                <a:ea typeface="+mn-ea"/>
                <a:cs typeface="+mn-ea"/>
                <a:sym typeface="+mn-lt"/>
              </a:rPr>
              <a:t>traj_id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":{</a:t>
            </a:r>
            <a:r>
              <a:rPr lang="en-US" altLang="zh-CN" sz="1600" dirty="0" err="1">
                <a:latin typeface="+mn-lt"/>
                <a:ea typeface="+mn-ea"/>
                <a:cs typeface="+mn-ea"/>
                <a:sym typeface="+mn-lt"/>
              </a:rPr>
              <a:t>numpy.ndarray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}}}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7BFAFDB-0E56-4402-9FF7-6CE4AF039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任务介绍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路网匹配</a:t>
            </a:r>
          </a:p>
        </p:txBody>
      </p:sp>
      <p:sp>
        <p:nvSpPr>
          <p:cNvPr id="40" name="箭头: 右 39">
            <a:extLst>
              <a:ext uri="{FF2B5EF4-FFF2-40B4-BE49-F238E27FC236}">
                <a16:creationId xmlns:a16="http://schemas.microsoft.com/office/drawing/2014/main" id="{3216FE24-D4A1-49BB-940F-D416DD3D6871}"/>
              </a:ext>
            </a:extLst>
          </p:cNvPr>
          <p:cNvSpPr/>
          <p:nvPr/>
        </p:nvSpPr>
        <p:spPr>
          <a:xfrm>
            <a:off x="5765628" y="4796859"/>
            <a:ext cx="714166" cy="3136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AAA5C7A7-CCB3-4B23-ADBB-CFD20E4A3765}"/>
              </a:ext>
            </a:extLst>
          </p:cNvPr>
          <p:cNvSpPr/>
          <p:nvPr/>
        </p:nvSpPr>
        <p:spPr>
          <a:xfrm>
            <a:off x="7302344" y="4674192"/>
            <a:ext cx="2110285" cy="1142637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9AD6961D-CB98-4503-A34D-31D818C193FC}"/>
              </a:ext>
            </a:extLst>
          </p:cNvPr>
          <p:cNvSpPr txBox="1"/>
          <p:nvPr/>
        </p:nvSpPr>
        <p:spPr>
          <a:xfrm>
            <a:off x="9729880" y="4161979"/>
            <a:ext cx="1359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时间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9492EC32-42D5-4ABF-BAD7-BFE6F2A47AF9}"/>
              </a:ext>
            </a:extLst>
          </p:cNvPr>
          <p:cNvSpPr txBox="1"/>
          <p:nvPr/>
        </p:nvSpPr>
        <p:spPr>
          <a:xfrm>
            <a:off x="7973553" y="4131697"/>
            <a:ext cx="834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坐标</a:t>
            </a: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11AF119A-E321-42B6-8827-0F357DE972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382125"/>
              </p:ext>
            </p:extLst>
          </p:nvPr>
        </p:nvGraphicFramePr>
        <p:xfrm>
          <a:off x="698779" y="4127894"/>
          <a:ext cx="4784170" cy="1639482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617752">
                  <a:extLst>
                    <a:ext uri="{9D8B030D-6E8A-4147-A177-3AD203B41FA5}">
                      <a16:colId xmlns:a16="http://schemas.microsoft.com/office/drawing/2014/main" val="840548502"/>
                    </a:ext>
                  </a:extLst>
                </a:gridCol>
                <a:gridCol w="698090">
                  <a:extLst>
                    <a:ext uri="{9D8B030D-6E8A-4147-A177-3AD203B41FA5}">
                      <a16:colId xmlns:a16="http://schemas.microsoft.com/office/drawing/2014/main" val="4039481547"/>
                    </a:ext>
                  </a:extLst>
                </a:gridCol>
                <a:gridCol w="1504335">
                  <a:extLst>
                    <a:ext uri="{9D8B030D-6E8A-4147-A177-3AD203B41FA5}">
                      <a16:colId xmlns:a16="http://schemas.microsoft.com/office/drawing/2014/main" val="440314888"/>
                    </a:ext>
                  </a:extLst>
                </a:gridCol>
                <a:gridCol w="757084">
                  <a:extLst>
                    <a:ext uri="{9D8B030D-6E8A-4147-A177-3AD203B41FA5}">
                      <a16:colId xmlns:a16="http://schemas.microsoft.com/office/drawing/2014/main" val="2433870131"/>
                    </a:ext>
                  </a:extLst>
                </a:gridCol>
                <a:gridCol w="1206909">
                  <a:extLst>
                    <a:ext uri="{9D8B030D-6E8A-4147-A177-3AD203B41FA5}">
                      <a16:colId xmlns:a16="http://schemas.microsoft.com/office/drawing/2014/main" val="4106060431"/>
                    </a:ext>
                  </a:extLst>
                </a:gridCol>
              </a:tblGrid>
              <a:tr h="2732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dyna_id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type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time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entity_id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coordinates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6824761"/>
                  </a:ext>
                </a:extLst>
              </a:tr>
              <a:tr h="2732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trajectory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2009-01-17T20:27:37Z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[-122.1070, 47.6674]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7787114"/>
                  </a:ext>
                </a:extLst>
              </a:tr>
              <a:tr h="2732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trajectory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2009-01-17T20:27:38Z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[-122.1070, 47.6675]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0464986"/>
                  </a:ext>
                </a:extLst>
              </a:tr>
              <a:tr h="2732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trajectory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2009-01-17T20:27:39Z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[-122.1070, 47.6675]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4518382"/>
                  </a:ext>
                </a:extLst>
              </a:tr>
              <a:tr h="2732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3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trajectory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2009-01-17T20:27:40Z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[-122.1070, 47.6675]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956910"/>
                  </a:ext>
                </a:extLst>
              </a:tr>
              <a:tr h="2732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trajectory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2009-01-17T20:27:41Z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[-122.1069, 47.6675]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84094533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EDC68D46-679F-4591-8BCE-B0BD37EE276E}"/>
              </a:ext>
            </a:extLst>
          </p:cNvPr>
          <p:cNvSpPr txBox="1"/>
          <p:nvPr/>
        </p:nvSpPr>
        <p:spPr>
          <a:xfrm>
            <a:off x="2359687" y="5894579"/>
            <a:ext cx="1462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err="1"/>
              <a:t>Seattle.dyna</a:t>
            </a:r>
            <a:endParaRPr lang="zh-CN" altLang="en-US" sz="1200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8C88FC05-7F86-4A3A-8859-501254108DFB}"/>
              </a:ext>
            </a:extLst>
          </p:cNvPr>
          <p:cNvSpPr/>
          <p:nvPr/>
        </p:nvSpPr>
        <p:spPr>
          <a:xfrm>
            <a:off x="9298342" y="4685306"/>
            <a:ext cx="2110285" cy="1142637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1671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77D5FE-1C02-43EC-BF0C-C07200BCB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3227"/>
            <a:ext cx="10515599" cy="3131585"/>
          </a:xfrm>
        </p:spPr>
        <p:txBody>
          <a:bodyPr>
            <a:normAutofit/>
          </a:bodyPr>
          <a:lstStyle/>
          <a:p>
            <a:pPr marL="342900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评估方式：</a:t>
            </a:r>
            <a:endParaRPr lang="en-US" altLang="zh-CN" sz="2000" dirty="0">
              <a:latin typeface="+mn-lt"/>
              <a:ea typeface="+mn-ea"/>
              <a:cs typeface="+mn-ea"/>
              <a:sym typeface="+mn-lt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正确</a:t>
            </a:r>
            <a:r>
              <a:rPr lang="zh-CN" altLang="en-US" sz="1600" dirty="0">
                <a:cs typeface="+mn-ea"/>
                <a:sym typeface="+mn-lt"/>
              </a:rPr>
              <a:t>道路错误匹配指数 </a:t>
            </a:r>
            <a:r>
              <a:rPr lang="en-US" altLang="zh-CN" sz="1600" dirty="0">
                <a:cs typeface="+mn-ea"/>
                <a:sym typeface="+mn-lt"/>
              </a:rPr>
              <a:t>RMF(Route Mismatch Fraction)</a:t>
            </a: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>
                <a:cs typeface="+mn-ea"/>
                <a:sym typeface="+mn-lt"/>
              </a:rPr>
              <a:t>正确率</a:t>
            </a:r>
            <a:endParaRPr lang="en-US" altLang="zh-CN" sz="1600" dirty="0">
              <a:cs typeface="+mn-ea"/>
              <a:sym typeface="+mn-lt"/>
            </a:endParaRPr>
          </a:p>
          <a:p>
            <a:pPr marL="1257300" lvl="2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1200" dirty="0">
                <a:cs typeface="+mn-ea"/>
                <a:sym typeface="+mn-lt"/>
              </a:rPr>
              <a:t>AN</a:t>
            </a:r>
            <a:r>
              <a:rPr lang="zh-CN" altLang="en-US" sz="1200" dirty="0">
                <a:cs typeface="+mn-ea"/>
                <a:sym typeface="+mn-lt"/>
              </a:rPr>
              <a:t>：正确率（路段）</a:t>
            </a:r>
            <a:endParaRPr lang="en-US" altLang="zh-CN" sz="1200" dirty="0">
              <a:cs typeface="+mn-ea"/>
              <a:sym typeface="+mn-lt"/>
            </a:endParaRPr>
          </a:p>
          <a:p>
            <a:pPr marL="1257300" lvl="2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1200" dirty="0">
                <a:cs typeface="+mn-ea"/>
                <a:sym typeface="+mn-lt"/>
              </a:rPr>
              <a:t>AL</a:t>
            </a:r>
            <a:r>
              <a:rPr lang="zh-CN" altLang="en-US" sz="1200" dirty="0">
                <a:cs typeface="+mn-ea"/>
                <a:sym typeface="+mn-lt"/>
              </a:rPr>
              <a:t>：正确率（路段长度）</a:t>
            </a:r>
            <a:endParaRPr lang="en-US" altLang="zh-CN" sz="1200" dirty="0"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7BFAFDB-0E56-4402-9FF7-6CE4AF039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任务介绍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路网匹配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350EB7E-0B40-4681-8D14-538FD4467CD2}"/>
              </a:ext>
            </a:extLst>
          </p:cNvPr>
          <p:cNvGraphicFramePr>
            <a:graphicFrameLocks noGrp="1"/>
          </p:cNvGraphicFramePr>
          <p:nvPr/>
        </p:nvGraphicFramePr>
        <p:xfrm>
          <a:off x="1644881" y="4457297"/>
          <a:ext cx="5485262" cy="1407476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880605">
                  <a:extLst>
                    <a:ext uri="{9D8B030D-6E8A-4147-A177-3AD203B41FA5}">
                      <a16:colId xmlns:a16="http://schemas.microsoft.com/office/drawing/2014/main" val="3161675195"/>
                    </a:ext>
                  </a:extLst>
                </a:gridCol>
                <a:gridCol w="1404257">
                  <a:extLst>
                    <a:ext uri="{9D8B030D-6E8A-4147-A177-3AD203B41FA5}">
                      <a16:colId xmlns:a16="http://schemas.microsoft.com/office/drawing/2014/main" val="202479088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1567069378"/>
                    </a:ext>
                  </a:extLst>
                </a:gridCol>
              </a:tblGrid>
              <a:tr h="3518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key</a:t>
                      </a:r>
                      <a:endParaRPr lang="zh-CN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含义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数据类型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614017"/>
                  </a:ext>
                </a:extLst>
              </a:tr>
              <a:tr h="3518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/>
                        <a:t>rd_nwk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路网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/>
                        <a:t>networkx.DiGraph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111905"/>
                  </a:ext>
                </a:extLst>
              </a:tr>
              <a:tr h="3518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route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路网匹配真值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{"</a:t>
                      </a:r>
                      <a:r>
                        <a:rPr lang="en-US" altLang="zh-CN" sz="1200" dirty="0" err="1"/>
                        <a:t>usr_id</a:t>
                      </a:r>
                      <a:r>
                        <a:rPr lang="en-US" altLang="zh-CN" sz="1200" dirty="0"/>
                        <a:t>":{"</a:t>
                      </a:r>
                      <a:r>
                        <a:rPr lang="en-US" altLang="zh-CN" sz="1200" dirty="0" err="1"/>
                        <a:t>traj_id</a:t>
                      </a:r>
                      <a:r>
                        <a:rPr lang="en-US" altLang="zh-CN" sz="1200" dirty="0"/>
                        <a:t>":{</a:t>
                      </a:r>
                      <a:r>
                        <a:rPr lang="en-US" altLang="zh-CN" sz="1200" dirty="0" err="1"/>
                        <a:t>numpy.ndarray</a:t>
                      </a:r>
                      <a:r>
                        <a:rPr lang="en-US" altLang="zh-CN" sz="1200" dirty="0"/>
                        <a:t>}}} 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514594"/>
                  </a:ext>
                </a:extLst>
              </a:tr>
              <a:tr h="3518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result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模型输出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{"</a:t>
                      </a:r>
                      <a:r>
                        <a:rPr lang="en-US" altLang="zh-CN" sz="1200" dirty="0" err="1">
                          <a:latin typeface="+mn-lt"/>
                          <a:ea typeface="+mn-ea"/>
                          <a:cs typeface="+mn-ea"/>
                          <a:sym typeface="+mn-lt"/>
                        </a:rPr>
                        <a:t>usr_id</a:t>
                      </a:r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":{"</a:t>
                      </a:r>
                      <a:r>
                        <a:rPr lang="en-US" altLang="zh-CN" sz="1200" dirty="0" err="1">
                          <a:latin typeface="+mn-lt"/>
                          <a:ea typeface="+mn-ea"/>
                          <a:cs typeface="+mn-ea"/>
                          <a:sym typeface="+mn-lt"/>
                        </a:rPr>
                        <a:t>traj_id</a:t>
                      </a:r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":{</a:t>
                      </a:r>
                      <a:r>
                        <a:rPr lang="en-US" altLang="zh-CN" sz="1200" dirty="0" err="1">
                          <a:latin typeface="+mn-lt"/>
                          <a:ea typeface="+mn-ea"/>
                          <a:cs typeface="+mn-ea"/>
                          <a:sym typeface="+mn-lt"/>
                        </a:rPr>
                        <a:t>numpy.ndarray</a:t>
                      </a:r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}}} 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094628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87E68C58-9603-4016-8142-3B8696D5F037}"/>
              </a:ext>
            </a:extLst>
          </p:cNvPr>
          <p:cNvSpPr txBox="1"/>
          <p:nvPr/>
        </p:nvSpPr>
        <p:spPr>
          <a:xfrm>
            <a:off x="3443073" y="5959240"/>
            <a:ext cx="1406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标准评估输入接口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0602BCC-5EAD-496B-B215-D38010E62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143" y="1881101"/>
            <a:ext cx="3562846" cy="192431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5B67C44-D561-470C-99AE-C9D289AD4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718" y="2622584"/>
            <a:ext cx="2857287" cy="118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353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77D5FE-1C02-43EC-BF0C-C07200BCB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3227"/>
            <a:ext cx="10515599" cy="5614482"/>
          </a:xfrm>
        </p:spPr>
        <p:txBody>
          <a:bodyPr>
            <a:normAutofit/>
          </a:bodyPr>
          <a:lstStyle/>
          <a:p>
            <a:pPr marL="342900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cs typeface="+mn-ea"/>
                <a:sym typeface="+mn-lt"/>
              </a:rPr>
              <a:t>支持的路网匹配模型：</a:t>
            </a:r>
            <a:endParaRPr lang="en-US" altLang="zh-CN" sz="2000" dirty="0">
              <a:cs typeface="+mn-ea"/>
              <a:sym typeface="+mn-lt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1600" b="1" dirty="0">
                <a:solidFill>
                  <a:srgbClr val="FF0000"/>
                </a:solidFill>
                <a:cs typeface="+mn-ea"/>
                <a:sym typeface="+mn-lt"/>
              </a:rPr>
              <a:t>ST-Matching</a:t>
            </a:r>
            <a:r>
              <a:rPr lang="zh-CN" altLang="en-US" sz="1600" b="1" dirty="0">
                <a:solidFill>
                  <a:srgbClr val="FF0000"/>
                </a:solidFill>
                <a:cs typeface="+mn-ea"/>
                <a:sym typeface="+mn-lt"/>
              </a:rPr>
              <a:t>：</a:t>
            </a:r>
            <a:r>
              <a:rPr lang="zh-CN" altLang="en-US" sz="1600" dirty="0">
                <a:cs typeface="+mn-ea"/>
                <a:sym typeface="+mn-lt"/>
              </a:rPr>
              <a:t>该模型考虑了（</a:t>
            </a:r>
            <a:r>
              <a:rPr lang="en-US" altLang="zh-CN" sz="1600" dirty="0">
                <a:cs typeface="+mn-ea"/>
                <a:sym typeface="+mn-lt"/>
              </a:rPr>
              <a:t>1</a:t>
            </a:r>
            <a:r>
              <a:rPr lang="zh-CN" altLang="en-US" sz="1600" dirty="0">
                <a:cs typeface="+mn-ea"/>
                <a:sym typeface="+mn-lt"/>
              </a:rPr>
              <a:t>）道路网络的空间几何和拓扑结构，以及（</a:t>
            </a:r>
            <a:r>
              <a:rPr lang="en-US" altLang="zh-CN" sz="1600" dirty="0">
                <a:cs typeface="+mn-ea"/>
                <a:sym typeface="+mn-lt"/>
              </a:rPr>
              <a:t>2</a:t>
            </a:r>
            <a:r>
              <a:rPr lang="zh-CN" altLang="en-US" sz="1600" dirty="0">
                <a:cs typeface="+mn-ea"/>
                <a:sym typeface="+mn-lt"/>
              </a:rPr>
              <a:t>）轨迹的时间</a:t>
            </a:r>
            <a:r>
              <a:rPr lang="en-US" altLang="zh-CN" sz="1600" dirty="0">
                <a:cs typeface="+mn-ea"/>
                <a:sym typeface="+mn-lt"/>
              </a:rPr>
              <a:t>/</a:t>
            </a:r>
            <a:r>
              <a:rPr lang="zh-CN" altLang="en-US" sz="1600" dirty="0">
                <a:cs typeface="+mn-ea"/>
                <a:sym typeface="+mn-lt"/>
              </a:rPr>
              <a:t>速度约束，并专门为低采样率的</a:t>
            </a:r>
            <a:r>
              <a:rPr lang="en-US" altLang="zh-CN" sz="1600" dirty="0">
                <a:cs typeface="+mn-ea"/>
                <a:sym typeface="+mn-lt"/>
              </a:rPr>
              <a:t>GPS</a:t>
            </a:r>
            <a:r>
              <a:rPr lang="zh-CN" altLang="en-US" sz="1600" dirty="0">
                <a:cs typeface="+mn-ea"/>
                <a:sym typeface="+mn-lt"/>
              </a:rPr>
              <a:t>轨迹设计。</a:t>
            </a:r>
            <a:endParaRPr lang="en-US" altLang="zh-CN" sz="1600" dirty="0">
              <a:cs typeface="+mn-ea"/>
              <a:sym typeface="+mn-lt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1600" dirty="0">
                <a:cs typeface="+mn-ea"/>
                <a:sym typeface="+mn-lt"/>
              </a:rPr>
              <a:t>IVMM</a:t>
            </a:r>
            <a:r>
              <a:rPr lang="zh-CN" altLang="en-US" sz="1600" dirty="0">
                <a:cs typeface="+mn-ea"/>
                <a:sym typeface="+mn-lt"/>
              </a:rPr>
              <a:t>：该模型不仅考虑了</a:t>
            </a:r>
            <a:r>
              <a:rPr lang="en-US" altLang="zh-CN" sz="1600" dirty="0">
                <a:cs typeface="+mn-ea"/>
                <a:sym typeface="+mn-lt"/>
              </a:rPr>
              <a:t>GPS</a:t>
            </a:r>
            <a:r>
              <a:rPr lang="zh-CN" altLang="en-US" sz="1600" dirty="0">
                <a:cs typeface="+mn-ea"/>
                <a:sym typeface="+mn-lt"/>
              </a:rPr>
              <a:t>轨迹的空间和时间信息，而且还设计了一个基于投票的策略来模拟</a:t>
            </a:r>
            <a:r>
              <a:rPr lang="en-US" altLang="zh-CN" sz="1600" dirty="0">
                <a:cs typeface="+mn-ea"/>
                <a:sym typeface="+mn-lt"/>
              </a:rPr>
              <a:t>GPS</a:t>
            </a:r>
            <a:r>
              <a:rPr lang="zh-CN" altLang="en-US" sz="1600" dirty="0">
                <a:cs typeface="+mn-ea"/>
                <a:sym typeface="+mn-lt"/>
              </a:rPr>
              <a:t>点之间的加权相互影响。</a:t>
            </a:r>
            <a:endParaRPr lang="en-US" altLang="zh-CN" sz="1600" dirty="0">
              <a:cs typeface="+mn-ea"/>
              <a:sym typeface="+mn-lt"/>
            </a:endParaRPr>
          </a:p>
          <a:p>
            <a:pPr marL="800100" lvl="1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1600" dirty="0">
                <a:cs typeface="+mn-ea"/>
                <a:sym typeface="+mn-lt"/>
              </a:rPr>
              <a:t>HMMM</a:t>
            </a:r>
            <a:r>
              <a:rPr lang="zh-CN" altLang="en-US" sz="1600" dirty="0">
                <a:cs typeface="+mn-ea"/>
                <a:sym typeface="+mn-lt"/>
              </a:rPr>
              <a:t>：该模型使用隐马尔可夫模型（</a:t>
            </a:r>
            <a:r>
              <a:rPr lang="en-US" altLang="zh-CN" sz="1600" dirty="0">
                <a:cs typeface="+mn-ea"/>
                <a:sym typeface="+mn-lt"/>
              </a:rPr>
              <a:t>HMM</a:t>
            </a:r>
            <a:r>
              <a:rPr lang="zh-CN" altLang="en-US" sz="1600" dirty="0">
                <a:cs typeface="+mn-ea"/>
                <a:sym typeface="+mn-lt"/>
              </a:rPr>
              <a:t>）来寻找最可能的道路路线。</a:t>
            </a:r>
            <a:r>
              <a:rPr lang="en-US" altLang="zh-CN" sz="1600" dirty="0">
                <a:cs typeface="+mn-ea"/>
                <a:sym typeface="+mn-lt"/>
              </a:rPr>
              <a:t>HMM</a:t>
            </a:r>
            <a:r>
              <a:rPr lang="zh-CN" altLang="en-US" sz="1600" dirty="0">
                <a:cs typeface="+mn-ea"/>
                <a:sym typeface="+mn-lt"/>
              </a:rPr>
              <a:t>同时考虑了观测噪声和道路网络的布局对匹配结果的影响。</a:t>
            </a:r>
            <a:endParaRPr lang="en-US" altLang="zh-CN" sz="1600" dirty="0"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7BFAFDB-0E56-4402-9FF7-6CE4AF039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任务介绍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路网匹配</a:t>
            </a:r>
          </a:p>
        </p:txBody>
      </p:sp>
    </p:spTree>
    <p:extLst>
      <p:ext uri="{BB962C8B-B14F-4D97-AF65-F5344CB8AC3E}">
        <p14:creationId xmlns:p14="http://schemas.microsoft.com/office/powerpoint/2010/main" val="36289048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59485"/>
            <a:ext cx="10515600" cy="2036445"/>
          </a:xfrm>
        </p:spPr>
        <p:txBody>
          <a:bodyPr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任务定义：给定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ea"/>
              </a:rPr>
              <a:t>路网的特征，例如路段长度、宽度、限速等特征，得到路网节点在低维空间中的向量表示，使得向量之间的关系可以保持图结构中节点之间的结构关系。</a:t>
            </a:r>
            <a:endParaRPr lang="en-US" altLang="zh-CN" sz="1800" dirty="0">
              <a:latin typeface="+mn-lt"/>
              <a:ea typeface="+mn-ea"/>
              <a:cs typeface="+mn-ea"/>
              <a:sym typeface="+mn-lt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主要应用场景：作为上游任务。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任务介绍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路网表征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590" y="3232785"/>
            <a:ext cx="5798820" cy="326199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380502"/>
            <a:ext cx="10515599" cy="3465307"/>
          </a:xfrm>
        </p:spPr>
        <p:txBody>
          <a:bodyPr>
            <a:norm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任务依赖的原子文件</a:t>
            </a:r>
            <a:endParaRPr lang="en-US" altLang="zh-CN" sz="2000" dirty="0">
              <a:latin typeface="+mn-lt"/>
              <a:ea typeface="+mn-ea"/>
              <a:cs typeface="+mn-ea"/>
              <a:sym typeface="+mn-lt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800" b="1" dirty="0">
                <a:latin typeface="+mn-lt"/>
                <a:ea typeface="+mn-ea"/>
                <a:cs typeface="+mn-ea"/>
                <a:sym typeface="+mn-lt"/>
              </a:rPr>
              <a:t>.</a:t>
            </a:r>
            <a:r>
              <a:rPr lang="en-US" altLang="zh-CN" sz="1800" b="1" i="1" dirty="0">
                <a:latin typeface="+mn-lt"/>
                <a:ea typeface="+mn-ea"/>
                <a:cs typeface="+mn-ea"/>
                <a:sym typeface="+mn-lt"/>
              </a:rPr>
              <a:t>geo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文件：地点、路段属性信息，如类型、经纬度、车道、限速等</a:t>
            </a:r>
            <a:endParaRPr lang="en-US" altLang="zh-CN" sz="1800" dirty="0">
              <a:latin typeface="+mn-lt"/>
              <a:ea typeface="+mn-ea"/>
              <a:cs typeface="+mn-ea"/>
              <a:sym typeface="+mn-lt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800" b="1" i="1" dirty="0">
                <a:cs typeface="+mn-ea"/>
                <a:sym typeface="+mn-lt"/>
              </a:rPr>
              <a:t> .</a:t>
            </a:r>
            <a:r>
              <a:rPr lang="en-US" altLang="zh-CN" sz="1800" b="1" i="1" dirty="0" err="1">
                <a:cs typeface="+mn-ea"/>
                <a:sym typeface="+mn-lt"/>
              </a:rPr>
              <a:t>rel</a:t>
            </a:r>
            <a:r>
              <a:rPr lang="en-US" altLang="zh-CN" sz="1800" b="1" i="1" dirty="0">
                <a:cs typeface="+mn-ea"/>
                <a:sym typeface="+mn-lt"/>
              </a:rPr>
              <a:t> </a:t>
            </a:r>
            <a:r>
              <a:rPr lang="zh-CN" altLang="en-US" sz="1800" dirty="0">
                <a:cs typeface="+mn-ea"/>
                <a:sym typeface="+mn-lt"/>
              </a:rPr>
              <a:t>文件：</a:t>
            </a:r>
            <a:r>
              <a:rPr lang="en-US" altLang="zh-CN" sz="1800" dirty="0">
                <a:cs typeface="+mn-ea"/>
                <a:sym typeface="+mn-lt"/>
              </a:rPr>
              <a:t>geo </a:t>
            </a:r>
            <a:r>
              <a:rPr lang="zh-CN" altLang="en-US" sz="1800" dirty="0">
                <a:cs typeface="+mn-ea"/>
                <a:sym typeface="+mn-lt"/>
              </a:rPr>
              <a:t>元素之间的关系，组成路网，也可有属性信息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800" b="1" i="1" dirty="0">
                <a:latin typeface="+mn-lt"/>
                <a:ea typeface="+mn-ea"/>
                <a:cs typeface="+mn-ea"/>
                <a:sym typeface="+mn-lt"/>
              </a:rPr>
              <a:t>.dyna 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文件：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GPS</a:t>
            </a:r>
            <a:r>
              <a:rPr sz="1800" dirty="0">
                <a:latin typeface="+mn-lt"/>
                <a:ea typeface="+mn-ea"/>
                <a:cs typeface="+mn-ea"/>
                <a:sym typeface="+mn-lt"/>
              </a:rPr>
              <a:t> 轨迹或者基于路段的轨迹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（可选）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任务介绍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路网表征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77D5FE-1C02-43EC-BF0C-C07200BCB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3226"/>
            <a:ext cx="10515599" cy="5547737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核心原子文件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.dyna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表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存储随时间动态变化的交通状态信息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格式：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&lt;dyna_id, type, time, entity_id(多列), properties(多列)&gt;</a:t>
            </a:r>
          </a:p>
          <a:p>
            <a:pPr lvl="1" algn="just">
              <a:lnSpc>
                <a:spcPct val="150000"/>
              </a:lnSpc>
            </a:pP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 algn="just">
              <a:lnSpc>
                <a:spcPct val="150000"/>
              </a:lnSpc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type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trajectory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个体轨迹、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state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群体状态</a:t>
            </a:r>
          </a:p>
          <a:p>
            <a:pPr lvl="2" algn="just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轨迹预测：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&lt;dyna_id, trajectory, time, 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usr_id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, location&gt;</a:t>
            </a:r>
          </a:p>
          <a:p>
            <a:pPr lvl="2" algn="just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状态预测：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&lt;dyna_id, state, time, 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geo_id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, speed, flow&gt;</a:t>
            </a:r>
          </a:p>
          <a:p>
            <a:pPr lvl="1" algn="just">
              <a:lnSpc>
                <a:spcPct val="150000"/>
              </a:lnSpc>
            </a:pP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marL="457200" lvl="1" indent="0" algn="just">
              <a:lnSpc>
                <a:spcPct val="150000"/>
              </a:lnSpc>
              <a:buNone/>
            </a:pP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7BFAFDB-0E56-4402-9FF7-6CE4AF039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框架介绍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数据模块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7755E9B-A5E1-4456-9AA8-5A3598448F2B}"/>
              </a:ext>
            </a:extLst>
          </p:cNvPr>
          <p:cNvSpPr/>
          <p:nvPr/>
        </p:nvSpPr>
        <p:spPr>
          <a:xfrm>
            <a:off x="5453028" y="2489571"/>
            <a:ext cx="1221425" cy="4405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ED58815-2343-402A-8A7F-ADC8754AED9F}"/>
              </a:ext>
            </a:extLst>
          </p:cNvPr>
          <p:cNvSpPr txBox="1"/>
          <p:nvPr/>
        </p:nvSpPr>
        <p:spPr>
          <a:xfrm>
            <a:off x="5743366" y="3036032"/>
            <a:ext cx="64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实体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D0A90E6-33B0-4855-B259-DA0FA79A776D}"/>
              </a:ext>
            </a:extLst>
          </p:cNvPr>
          <p:cNvSpPr/>
          <p:nvPr/>
        </p:nvSpPr>
        <p:spPr>
          <a:xfrm>
            <a:off x="4625396" y="2496246"/>
            <a:ext cx="747540" cy="4405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5C8A591-73D5-4182-A539-7BA7003D32A1}"/>
              </a:ext>
            </a:extLst>
          </p:cNvPr>
          <p:cNvSpPr txBox="1"/>
          <p:nvPr/>
        </p:nvSpPr>
        <p:spPr>
          <a:xfrm>
            <a:off x="4678792" y="3036032"/>
            <a:ext cx="64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时间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CF1A9C6-6F7C-48D2-B38B-8CDF7C296F98}"/>
              </a:ext>
            </a:extLst>
          </p:cNvPr>
          <p:cNvSpPr/>
          <p:nvPr/>
        </p:nvSpPr>
        <p:spPr>
          <a:xfrm>
            <a:off x="7615551" y="2489570"/>
            <a:ext cx="1401634" cy="4405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C8BB71B-1AF2-4758-A4FF-70D623AA9A42}"/>
              </a:ext>
            </a:extLst>
          </p:cNvPr>
          <p:cNvSpPr txBox="1"/>
          <p:nvPr/>
        </p:nvSpPr>
        <p:spPr>
          <a:xfrm>
            <a:off x="7754183" y="3036032"/>
            <a:ext cx="1124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cs typeface="+mn-ea"/>
                <a:sym typeface="+mn-lt"/>
              </a:rPr>
              <a:t>状态信息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729A4F8-42F9-4069-B7A9-F559A3CEB182}"/>
              </a:ext>
            </a:extLst>
          </p:cNvPr>
          <p:cNvSpPr/>
          <p:nvPr/>
        </p:nvSpPr>
        <p:spPr>
          <a:xfrm>
            <a:off x="3891206" y="2416152"/>
            <a:ext cx="685244" cy="52060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8A1F9E3F-BEAF-4EB5-910B-0B237B2B4F76}"/>
              </a:ext>
            </a:extLst>
          </p:cNvPr>
          <p:cNvCxnSpPr>
            <a:cxnSpLocks/>
            <a:stCxn id="14" idx="4"/>
          </p:cNvCxnSpPr>
          <p:nvPr/>
        </p:nvCxnSpPr>
        <p:spPr>
          <a:xfrm>
            <a:off x="4233828" y="2936760"/>
            <a:ext cx="0" cy="6874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7465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02"/>
    </mc:Choice>
    <mc:Fallback xmlns="">
      <p:transition spd="slow" advTm="5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/>
      <p:bldP spid="10" grpId="0" animBg="1"/>
      <p:bldP spid="11" grpId="0"/>
      <p:bldP spid="12" grpId="0" animBg="1"/>
      <p:bldP spid="13" grpId="0"/>
      <p:bldP spid="1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93227"/>
            <a:ext cx="10515599" cy="3465307"/>
          </a:xfrm>
        </p:spPr>
        <p:txBody>
          <a:bodyPr>
            <a:norm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sz="2200" dirty="0">
                <a:latin typeface="+mn-lt"/>
                <a:ea typeface="+mn-ea"/>
                <a:cs typeface="+mn-ea"/>
                <a:sym typeface="+mn-lt"/>
              </a:rPr>
              <a:t>路网表征</a:t>
            </a:r>
            <a:r>
              <a:rPr lang="zh-CN" altLang="en-US" sz="2200" dirty="0">
                <a:latin typeface="+mn-lt"/>
                <a:ea typeface="+mn-ea"/>
                <a:cs typeface="+mn-ea"/>
                <a:sym typeface="+mn-lt"/>
              </a:rPr>
              <a:t>数据集</a:t>
            </a:r>
            <a:endParaRPr lang="en-US" altLang="zh-CN" sz="2200" dirty="0">
              <a:latin typeface="+mn-lt"/>
              <a:ea typeface="+mn-ea"/>
              <a:cs typeface="+mn-ea"/>
              <a:sym typeface="+mn-lt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 err="1">
                <a:latin typeface="+mn-lt"/>
                <a:ea typeface="+mn-ea"/>
                <a:cs typeface="+mn-ea"/>
                <a:sym typeface="+mn-lt"/>
              </a:rPr>
              <a:t>BJ_ROADMAP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zh-CN" altLang="en-US" sz="1800" dirty="0">
                <a:cs typeface="+mn-ea"/>
                <a:sym typeface="+mn-lt"/>
              </a:rPr>
              <a:t>采集自 </a:t>
            </a:r>
            <a:r>
              <a:rPr lang="en-US" altLang="zh-CN" sz="1800" dirty="0">
                <a:cs typeface="+mn-ea"/>
                <a:sym typeface="+mn-lt"/>
              </a:rPr>
              <a:t>OpenStreetMap</a:t>
            </a:r>
            <a:r>
              <a:rPr lang="zh-CN" altLang="en-US" sz="1800" dirty="0">
                <a:cs typeface="+mn-ea"/>
                <a:sym typeface="+mn-lt"/>
              </a:rPr>
              <a:t>，包含固定格式的路网属性信息（车道数、隧道类型、桥类型、限速、路宽、路段类型、路口类型等）。</a:t>
            </a:r>
            <a:endParaRPr lang="en-US" altLang="zh-CN" sz="1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任务介绍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路网表征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391920" y="5907405"/>
            <a:ext cx="19704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err="1"/>
              <a:t>bj_roadmap_node.geo</a:t>
            </a:r>
            <a:endParaRPr lang="zh-CN" altLang="en-US" sz="12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562610" y="3971290"/>
          <a:ext cx="3629660" cy="180213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756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49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21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035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u="none" strike="noStrike">
                          <a:effectLst/>
                        </a:rPr>
                        <a:t>geo_id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u="none" strike="noStrike">
                          <a:effectLst/>
                        </a:rPr>
                        <a:t>type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coordinates</a:t>
                      </a:r>
                      <a:endParaRPr lang="en-US" sz="10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1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highway</a:t>
                      </a:r>
                      <a:endParaRPr lang="en-US" sz="10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35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000" dirty="0">
                          <a:cs typeface="+mn-ea"/>
                          <a:sym typeface="+mn-lt"/>
                        </a:rPr>
                        <a:t>25248785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u="none" strike="noStrike">
                          <a:effectLst/>
                        </a:rPr>
                        <a:t>Point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000" dirty="0">
                          <a:cs typeface="+mn-ea"/>
                          <a:sym typeface="+mn-lt"/>
                        </a:rPr>
                        <a:t>[116.3894407, 39.9062721]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u="none" strike="noStrike" dirty="0">
                          <a:effectLst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35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000" dirty="0">
                          <a:cs typeface="+mn-ea"/>
                          <a:sym typeface="+mn-lt"/>
                        </a:rPr>
                        <a:t>25248786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u="none" strike="noStrike">
                          <a:effectLst/>
                        </a:rPr>
                        <a:t>Point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000" dirty="0">
                          <a:cs typeface="+mn-ea"/>
                          <a:sym typeface="+mn-lt"/>
                        </a:rPr>
                        <a:t>[116.3930703, 39.906394]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8724" marR="8724" marT="8724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35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000" dirty="0">
                          <a:cs typeface="+mn-ea"/>
                          <a:sym typeface="+mn-lt"/>
                        </a:rPr>
                        <a:t>25248787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u="none" strike="noStrike">
                          <a:effectLst/>
                        </a:rPr>
                        <a:t>Point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000" dirty="0">
                          <a:cs typeface="+mn-ea"/>
                          <a:sym typeface="+mn-lt"/>
                        </a:rPr>
                        <a:t>[116.3970962, 39.9065222]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8724" marR="8724" marT="8724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35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000" dirty="0">
                          <a:cs typeface="+mn-ea"/>
                          <a:sym typeface="+mn-lt"/>
                        </a:rPr>
                        <a:t>27547614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u="none" strike="noStrike">
                          <a:effectLst/>
                        </a:rPr>
                        <a:t>Point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000" dirty="0">
                          <a:cs typeface="+mn-ea"/>
                          <a:sym typeface="+mn-lt"/>
                        </a:rPr>
                        <a:t>[116.3499229, 39.9277429]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8724" marR="8724" marT="8724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35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000" dirty="0">
                          <a:cs typeface="+mn-ea"/>
                          <a:sym typeface="+mn-lt"/>
                        </a:rPr>
                        <a:t>25585055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u="none" strike="noStrike">
                          <a:effectLst/>
                        </a:rPr>
                        <a:t>Point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000" dirty="0">
                          <a:cs typeface="+mn-ea"/>
                          <a:sym typeface="+mn-lt"/>
                        </a:rPr>
                        <a:t>[116.3855782, 39.9019869]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24" marR="8724" marT="8724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8724" marR="8724" marT="8724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6938010" y="5907405"/>
            <a:ext cx="22155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bj_roadmap_node.rel</a:t>
            </a:r>
            <a:endParaRPr lang="en-US" sz="1200" dirty="0"/>
          </a:p>
        </p:txBody>
      </p:sp>
      <p:graphicFrame>
        <p:nvGraphicFramePr>
          <p:cNvPr id="15" name="表格 14"/>
          <p:cNvGraphicFramePr/>
          <p:nvPr/>
        </p:nvGraphicFramePr>
        <p:xfrm>
          <a:off x="4377690" y="3969385"/>
          <a:ext cx="7336790" cy="1802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5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75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62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0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3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822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021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879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4958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937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0035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solidFill>
                            <a:schemeClr val="dk1"/>
                          </a:solidFill>
                          <a:effectLst/>
                        </a:rPr>
                        <a:t>rel_id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000" b="0" dirty="0">
                          <a:solidFill>
                            <a:schemeClr val="dk1"/>
                          </a:solidFill>
                          <a:cs typeface="+mn-ea"/>
                        </a:rPr>
                        <a:t>type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000" b="0" dirty="0">
                          <a:solidFill>
                            <a:schemeClr val="dk1"/>
                          </a:solidFill>
                          <a:cs typeface="+mn-ea"/>
                        </a:rPr>
                        <a:t>origin_id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000" b="0" dirty="0">
                          <a:solidFill>
                            <a:schemeClr val="dk1"/>
                          </a:solidFill>
                          <a:cs typeface="+mn-ea"/>
                        </a:rPr>
                        <a:t>destination_id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000" b="1" dirty="0">
                          <a:solidFill>
                            <a:srgbClr val="FF0000"/>
                          </a:solidFill>
                          <a:cs typeface="+mn-ea"/>
                        </a:rPr>
                        <a:t>highway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000" b="1" dirty="0">
                          <a:solidFill>
                            <a:srgbClr val="FF0000"/>
                          </a:solidFill>
                          <a:cs typeface="+mn-ea"/>
                        </a:rPr>
                        <a:t>length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000" b="1" dirty="0">
                          <a:solidFill>
                            <a:srgbClr val="FF0000"/>
                          </a:solidFill>
                          <a:cs typeface="+mn-ea"/>
                        </a:rPr>
                        <a:t>lanes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000" b="1" dirty="0">
                          <a:solidFill>
                            <a:srgbClr val="FF0000"/>
                          </a:solidFill>
                          <a:cs typeface="+mn-ea"/>
                        </a:rPr>
                        <a:t>tunnel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000" b="1" dirty="0">
                          <a:solidFill>
                            <a:srgbClr val="FF0000"/>
                          </a:solidFill>
                          <a:cs typeface="+mn-ea"/>
                        </a:rPr>
                        <a:t>bridge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000" b="1" dirty="0">
                          <a:solidFill>
                            <a:srgbClr val="FF0000"/>
                          </a:solidFill>
                          <a:cs typeface="+mn-ea"/>
                        </a:rPr>
                        <a:t>maxspeed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000" b="1" dirty="0">
                          <a:solidFill>
                            <a:srgbClr val="FF0000"/>
                          </a:solidFill>
                          <a:cs typeface="+mn-ea"/>
                        </a:rPr>
                        <a:t>width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000" b="1" dirty="0">
                          <a:solidFill>
                            <a:srgbClr val="FF0000"/>
                          </a:solidFill>
                          <a:cs typeface="+mn-ea"/>
                        </a:rPr>
                        <a:t>alley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000" b="1" dirty="0">
                          <a:solidFill>
                            <a:srgbClr val="FF0000"/>
                          </a:solidFill>
                          <a:cs typeface="+mn-ea"/>
                        </a:rPr>
                        <a:t>roundabout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35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effectLst/>
                        </a:rPr>
                        <a:t>0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000" b="0" dirty="0">
                          <a:cs typeface="+mn-ea"/>
                        </a:rPr>
                        <a:t>geo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000" b="0" dirty="0">
                          <a:cs typeface="+mn-ea"/>
                        </a:rPr>
                        <a:t>25248785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000" b="0" dirty="0">
                          <a:cs typeface="+mn-ea"/>
                        </a:rPr>
                        <a:t>321607233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000" b="0" dirty="0">
                          <a:cs typeface="+mn-ea"/>
                        </a:rPr>
                        <a:t>4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000" b="0" dirty="0">
                          <a:cs typeface="+mn-ea"/>
                        </a:rPr>
                        <a:t>28.981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000" b="0" dirty="0">
                          <a:cs typeface="+mn-ea"/>
                        </a:rPr>
                        <a:t>0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000" b="0" dirty="0">
                          <a:cs typeface="+mn-ea"/>
                        </a:rPr>
                        <a:t>0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000" b="0" dirty="0">
                          <a:cs typeface="+mn-ea"/>
                        </a:rPr>
                        <a:t>0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000" b="0" dirty="0">
                          <a:cs typeface="+mn-ea"/>
                        </a:rPr>
                        <a:t>0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000" b="0" dirty="0">
                          <a:cs typeface="+mn-ea"/>
                        </a:rPr>
                        <a:t>0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000" b="0" dirty="0">
                          <a:cs typeface="+mn-ea"/>
                        </a:rPr>
                        <a:t>0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000" b="0" dirty="0">
                          <a:cs typeface="+mn-ea"/>
                        </a:rPr>
                        <a:t>0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35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effectLst/>
                        </a:rPr>
                        <a:t>1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effectLst/>
                        </a:rPr>
                        <a:t>geo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sz="1000" b="0" dirty="0">
                          <a:effectLst/>
                        </a:rPr>
                        <a:t>25248785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effectLst/>
                        </a:rPr>
                        <a:t>2424906811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sz="1000" b="0" dirty="0">
                          <a:effectLst/>
                        </a:rPr>
                        <a:t>4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effectLst/>
                        </a:rPr>
                        <a:t>325.04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effectLst/>
                        </a:rPr>
                        <a:t>5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effectLst/>
                        </a:rPr>
                        <a:t>0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effectLst/>
                        </a:rPr>
                        <a:t>0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effectLst/>
                        </a:rPr>
                        <a:t>0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effectLst/>
                        </a:rPr>
                        <a:t>0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effectLst/>
                        </a:rPr>
                        <a:t>0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effectLst/>
                        </a:rPr>
                        <a:t>0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35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effectLst/>
                        </a:rPr>
                        <a:t>2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effectLst/>
                        </a:rPr>
                        <a:t>geo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effectLst/>
                        </a:rPr>
                        <a:t>25248786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sz="1000" b="0" dirty="0">
                          <a:effectLst/>
                        </a:rPr>
                        <a:t>25248785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effectLst/>
                        </a:rPr>
                        <a:t>4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effectLst/>
                        </a:rPr>
                        <a:t>309.891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effectLst/>
                        </a:rPr>
                        <a:t>5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effectLst/>
                        </a:rPr>
                        <a:t>0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effectLst/>
                        </a:rPr>
                        <a:t>0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effectLst/>
                        </a:rPr>
                        <a:t>0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effectLst/>
                        </a:rPr>
                        <a:t>0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effectLst/>
                        </a:rPr>
                        <a:t>0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effectLst/>
                        </a:rPr>
                        <a:t>0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35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effectLst/>
                        </a:rPr>
                        <a:t>3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effectLst/>
                        </a:rPr>
                        <a:t>geo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effectLst/>
                        </a:rPr>
                        <a:t>25248787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effectLst/>
                        </a:rPr>
                        <a:t>25248786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sz="1000" b="0" dirty="0">
                          <a:effectLst/>
                        </a:rPr>
                        <a:t>4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effectLst/>
                        </a:rPr>
                        <a:t>343.693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effectLst/>
                        </a:rPr>
                        <a:t>5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effectLst/>
                        </a:rPr>
                        <a:t>0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effectLst/>
                        </a:rPr>
                        <a:t>0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effectLst/>
                        </a:rPr>
                        <a:t>0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effectLst/>
                        </a:rPr>
                        <a:t>0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effectLst/>
                        </a:rPr>
                        <a:t>0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effectLst/>
                        </a:rPr>
                        <a:t>0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35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effectLst/>
                        </a:rPr>
                        <a:t>4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effectLst/>
                        </a:rPr>
                        <a:t>geo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effectLst/>
                        </a:rPr>
                        <a:t>25248787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effectLst/>
                        </a:rPr>
                        <a:t>330841132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effectLst/>
                        </a:rPr>
                        <a:t>11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sz="1000" b="0" dirty="0">
                          <a:effectLst/>
                        </a:rPr>
                        <a:t>34.704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effectLst/>
                        </a:rPr>
                        <a:t>0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effectLst/>
                        </a:rPr>
                        <a:t>0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effectLst/>
                        </a:rPr>
                        <a:t>0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effectLst/>
                        </a:rPr>
                        <a:t>0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effectLst/>
                        </a:rPr>
                        <a:t>0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effectLst/>
                        </a:rPr>
                        <a:t>0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sz="1000" b="0" dirty="0">
                          <a:effectLst/>
                        </a:rPr>
                        <a:t>0</a:t>
                      </a: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93227"/>
            <a:ext cx="10515599" cy="3478656"/>
          </a:xfrm>
        </p:spPr>
        <p:txBody>
          <a:bodyPr>
            <a:norm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标准输入特征：</a:t>
            </a:r>
            <a:endParaRPr lang="zh-CN" altLang="en-US" sz="1800" dirty="0">
              <a:latin typeface="+mn-lt"/>
              <a:ea typeface="+mn-ea"/>
              <a:cs typeface="+mn-ea"/>
              <a:sym typeface="+mn-lt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：节点特征，通过 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.geo 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文件获取，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shape=(node_count, feature_count)</a:t>
            </a:r>
            <a:endParaRPr lang="zh-CN" altLang="en-US" sz="1800" dirty="0">
              <a:latin typeface="+mn-lt"/>
              <a:ea typeface="+mn-ea"/>
              <a:cs typeface="+mn-ea"/>
              <a:sym typeface="+mn-lt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：邻接矩阵，通过 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.rel 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文件中的 origin_id、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destination_id 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查 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geo 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表获取，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shape=(node_count, node_count)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任务介绍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路网表征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93140"/>
            <a:ext cx="4959350" cy="489331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评估方式：</a:t>
            </a:r>
            <a:endParaRPr lang="en-US" altLang="zh-CN" sz="2000" dirty="0">
              <a:latin typeface="+mn-lt"/>
              <a:ea typeface="+mn-ea"/>
              <a:cs typeface="+mn-ea"/>
              <a:sym typeface="+mn-lt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>
                <a:latin typeface="+mn-lt"/>
                <a:ea typeface="+mn-ea"/>
                <a:cs typeface="+mn-ea"/>
                <a:sym typeface="+mn-ea"/>
              </a:rPr>
              <a:t>接一个下游任务进行评估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ea"/>
              </a:rPr>
              <a:t>，目前支持路段等级分类任务，路段特征自回归任务</a:t>
            </a:r>
            <a:endParaRPr lang="en-US" altLang="zh-CN" sz="1600" dirty="0">
              <a:latin typeface="+mn-lt"/>
              <a:ea typeface="+mn-ea"/>
              <a:cs typeface="+mn-ea"/>
              <a:sym typeface="+mn-ea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lt"/>
                <a:ea typeface="+mn-ea"/>
                <a:cs typeface="+mn-ea"/>
                <a:sym typeface="+mn-ea"/>
              </a:rPr>
              <a:t>向量聚类，定性观察</a:t>
            </a:r>
            <a:r>
              <a:rPr lang="zh-CN" sz="1600" dirty="0">
                <a:latin typeface="+mn-lt"/>
                <a:ea typeface="+mn-ea"/>
                <a:cs typeface="+mn-ea"/>
                <a:sym typeface="+mn-ea"/>
              </a:rPr>
              <a:t>：将输出 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ea"/>
              </a:rPr>
              <a:t>embedding 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ea"/>
              </a:rPr>
              <a:t>保存至 cache/evaluate_cache/embedding_ {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ea"/>
              </a:rPr>
              <a:t>model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ea"/>
              </a:rPr>
              <a:t>}_{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ea"/>
              </a:rPr>
              <a:t>dataset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ea"/>
              </a:rPr>
              <a:t>} _{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ea"/>
              </a:rPr>
              <a:t>output_dim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ea"/>
              </a:rPr>
              <a:t>}.npy 中，调用 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ea"/>
              </a:rPr>
              <a:t>evaluator 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ea"/>
              </a:rPr>
              <a:t>生成适配 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ea"/>
              </a:rPr>
              <a:t>QGIS 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ea"/>
              </a:rPr>
              <a:t>软件的 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ea"/>
              </a:rPr>
              <a:t>csv 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ea"/>
              </a:rPr>
              <a:t>文件，可视化观察结果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任务介绍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路网表征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415" y="1332865"/>
            <a:ext cx="5478145" cy="436753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93227"/>
            <a:ext cx="10515599" cy="5614482"/>
          </a:xfrm>
        </p:spPr>
        <p:txBody>
          <a:bodyPr>
            <a:norm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cs typeface="+mn-ea"/>
                <a:sym typeface="+mn-lt"/>
              </a:rPr>
              <a:t>支持的路网表征模型：</a:t>
            </a:r>
            <a:endParaRPr lang="en-US" altLang="zh-CN" sz="2400" dirty="0">
              <a:cs typeface="+mn-ea"/>
              <a:sym typeface="+mn-lt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cs typeface="+mn-ea"/>
                <a:sym typeface="+mn-lt"/>
              </a:rPr>
              <a:t>ChebConv</a:t>
            </a:r>
            <a:r>
              <a:rPr lang="zh-CN" altLang="en-US" sz="1800" dirty="0">
                <a:cs typeface="+mn-ea"/>
                <a:sym typeface="+mn-lt"/>
              </a:rPr>
              <a:t>：切比雪夫多项式优化图卷积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任务介绍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路网表征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85AA94F-4428-46C6-BD40-593F2392B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报告目录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1ED56D6-3CD6-4732-8F7B-A38B79D5893E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440995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57DF864B-0656-49E2-9588-2E6DB79D81B3}"/>
              </a:ext>
            </a:extLst>
          </p:cNvPr>
          <p:cNvSpPr txBox="1"/>
          <p:nvPr/>
        </p:nvSpPr>
        <p:spPr>
          <a:xfrm>
            <a:off x="3245385" y="2721113"/>
            <a:ext cx="1361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35B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1284710-67E7-4E6F-BAB0-2552859A5DFB}"/>
              </a:ext>
            </a:extLst>
          </p:cNvPr>
          <p:cNvSpPr txBox="1"/>
          <p:nvPr/>
        </p:nvSpPr>
        <p:spPr>
          <a:xfrm>
            <a:off x="2290345" y="3485536"/>
            <a:ext cx="2316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800" dirty="0"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!!框">
            <a:extLst>
              <a:ext uri="{FF2B5EF4-FFF2-40B4-BE49-F238E27FC236}">
                <a16:creationId xmlns:a16="http://schemas.microsoft.com/office/drawing/2014/main" id="{830CA166-A3E4-4A5B-B2EC-24845E36E5F3}"/>
              </a:ext>
            </a:extLst>
          </p:cNvPr>
          <p:cNvSpPr/>
          <p:nvPr/>
        </p:nvSpPr>
        <p:spPr>
          <a:xfrm rot="8221118">
            <a:off x="4855506" y="3143650"/>
            <a:ext cx="570698" cy="570698"/>
          </a:xfrm>
          <a:prstGeom prst="roundRect">
            <a:avLst>
              <a:gd name="adj" fmla="val 18043"/>
            </a:avLst>
          </a:prstGeom>
          <a:solidFill>
            <a:srgbClr val="035B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507F9CED-6A02-4475-9DC8-1B94539592F5}"/>
              </a:ext>
            </a:extLst>
          </p:cNvPr>
          <p:cNvGrpSpPr/>
          <p:nvPr/>
        </p:nvGrpSpPr>
        <p:grpSpPr>
          <a:xfrm>
            <a:off x="6336213" y="1477999"/>
            <a:ext cx="4628550" cy="3902003"/>
            <a:chOff x="6336213" y="1511247"/>
            <a:chExt cx="4628550" cy="3902003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139A90E2-B1CF-489C-A8C9-0E753C685059}"/>
                </a:ext>
              </a:extLst>
            </p:cNvPr>
            <p:cNvGrpSpPr/>
            <p:nvPr/>
          </p:nvGrpSpPr>
          <p:grpSpPr>
            <a:xfrm>
              <a:off x="6336213" y="1511247"/>
              <a:ext cx="4628550" cy="707886"/>
              <a:chOff x="5879897" y="1937438"/>
              <a:chExt cx="4628550" cy="707886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0CB00B6-CA0B-42F5-B257-7E950FA8932D}"/>
                  </a:ext>
                </a:extLst>
              </p:cNvPr>
              <p:cNvSpPr txBox="1"/>
              <p:nvPr/>
            </p:nvSpPr>
            <p:spPr>
              <a:xfrm>
                <a:off x="7151643" y="2029771"/>
                <a:ext cx="33568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 err="1">
                    <a:latin typeface="+mj-lt"/>
                    <a:ea typeface="微软雅黑" panose="020B0503020204020204" pitchFamily="34" charset="-122"/>
                  </a:rPr>
                  <a:t>LibCity</a:t>
                </a:r>
                <a:r>
                  <a:rPr lang="zh-CN" altLang="en-US" sz="2800" dirty="0">
                    <a:latin typeface="+mj-lt"/>
                    <a:ea typeface="微软雅黑" panose="020B0503020204020204" pitchFamily="34" charset="-122"/>
                  </a:rPr>
                  <a:t> 框架介绍</a:t>
                </a: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2264D68-DC04-44FE-9429-F98B7CAEFCBD}"/>
                  </a:ext>
                </a:extLst>
              </p:cNvPr>
              <p:cNvSpPr txBox="1"/>
              <p:nvPr/>
            </p:nvSpPr>
            <p:spPr>
              <a:xfrm>
                <a:off x="5879897" y="1937438"/>
                <a:ext cx="885338" cy="707886"/>
              </a:xfrm>
              <a:prstGeom prst="rect">
                <a:avLst/>
              </a:prstGeom>
              <a:noFill/>
              <a:ln w="38100">
                <a:noFill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zh-CN"/>
                </a:defPPr>
                <a:lvl1pPr algn="ctr"/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R="0" lvl="0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30000"/>
                  <a:defRPr/>
                </a:pPr>
                <a:r>
                  <a:rPr kumimoji="0" lang="en-US" altLang="zh-CN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75000"/>
                      </a:schemeClr>
                    </a:solidFill>
                    <a:effectLst/>
                    <a:uLnTx/>
                    <a:uFillTx/>
                  </a:rPr>
                  <a:t>01</a:t>
                </a:r>
              </a:p>
            </p:txBody>
          </p:sp>
          <p:sp>
            <p:nvSpPr>
              <p:cNvPr id="24" name="等腰三角形 23">
                <a:extLst>
                  <a:ext uri="{FF2B5EF4-FFF2-40B4-BE49-F238E27FC236}">
                    <a16:creationId xmlns:a16="http://schemas.microsoft.com/office/drawing/2014/main" id="{FCDA0178-39C5-413C-80C5-AC94A6B2101F}"/>
                  </a:ext>
                </a:extLst>
              </p:cNvPr>
              <p:cNvSpPr/>
              <p:nvPr/>
            </p:nvSpPr>
            <p:spPr>
              <a:xfrm rot="5400000">
                <a:off x="6856839" y="2171683"/>
                <a:ext cx="203200" cy="23939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9719C315-A3E2-4204-973F-08FF525DFDAB}"/>
                </a:ext>
              </a:extLst>
            </p:cNvPr>
            <p:cNvGrpSpPr/>
            <p:nvPr/>
          </p:nvGrpSpPr>
          <p:grpSpPr>
            <a:xfrm>
              <a:off x="6336213" y="3108306"/>
              <a:ext cx="4628550" cy="707886"/>
              <a:chOff x="5879897" y="1937438"/>
              <a:chExt cx="4628550" cy="707886"/>
            </a:xfrm>
          </p:grpSpPr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1A144D4D-EAFD-49DF-946E-AE463A2ABE3B}"/>
                  </a:ext>
                </a:extLst>
              </p:cNvPr>
              <p:cNvSpPr txBox="1"/>
              <p:nvPr/>
            </p:nvSpPr>
            <p:spPr>
              <a:xfrm>
                <a:off x="7151643" y="2029771"/>
                <a:ext cx="33568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 err="1">
                    <a:latin typeface="+mj-lt"/>
                    <a:ea typeface="微软雅黑" panose="020B0503020204020204" pitchFamily="34" charset="-122"/>
                  </a:rPr>
                  <a:t>LibCity</a:t>
                </a:r>
                <a:r>
                  <a:rPr lang="en-US" altLang="zh-CN" sz="2800" dirty="0">
                    <a:latin typeface="+mj-lt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800" dirty="0">
                    <a:latin typeface="+mj-lt"/>
                    <a:ea typeface="微软雅黑" panose="020B0503020204020204" pitchFamily="34" charset="-122"/>
                  </a:rPr>
                  <a:t>任务介绍</a:t>
                </a: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9F408714-0B72-4BC1-94D5-7C0A90E367DC}"/>
                  </a:ext>
                </a:extLst>
              </p:cNvPr>
              <p:cNvSpPr txBox="1"/>
              <p:nvPr/>
            </p:nvSpPr>
            <p:spPr>
              <a:xfrm>
                <a:off x="5879897" y="1937438"/>
                <a:ext cx="885338" cy="707886"/>
              </a:xfrm>
              <a:prstGeom prst="rect">
                <a:avLst/>
              </a:prstGeom>
              <a:noFill/>
              <a:ln w="38100">
                <a:noFill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zh-CN"/>
                </a:defPPr>
                <a:lvl1pPr algn="ctr"/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R="0" lvl="0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30000"/>
                  <a:defRPr/>
                </a:pPr>
                <a:r>
                  <a:rPr kumimoji="0" lang="en-US" altLang="zh-CN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75000"/>
                      </a:schemeClr>
                    </a:solidFill>
                    <a:effectLst/>
                    <a:uLnTx/>
                    <a:uFillTx/>
                  </a:rPr>
                  <a:t>02</a:t>
                </a:r>
              </a:p>
            </p:txBody>
          </p:sp>
          <p:sp>
            <p:nvSpPr>
              <p:cNvPr id="29" name="等腰三角形 28">
                <a:extLst>
                  <a:ext uri="{FF2B5EF4-FFF2-40B4-BE49-F238E27FC236}">
                    <a16:creationId xmlns:a16="http://schemas.microsoft.com/office/drawing/2014/main" id="{ACE0619A-3EE2-4AC7-B1E2-51B667DB2981}"/>
                  </a:ext>
                </a:extLst>
              </p:cNvPr>
              <p:cNvSpPr/>
              <p:nvPr/>
            </p:nvSpPr>
            <p:spPr>
              <a:xfrm rot="5400000">
                <a:off x="6856839" y="2171683"/>
                <a:ext cx="203200" cy="239396"/>
              </a:xfrm>
              <a:prstGeom prst="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61B26B54-C104-425B-989C-806D7C028B5D}"/>
                </a:ext>
              </a:extLst>
            </p:cNvPr>
            <p:cNvGrpSpPr/>
            <p:nvPr/>
          </p:nvGrpSpPr>
          <p:grpSpPr>
            <a:xfrm>
              <a:off x="6336213" y="4705364"/>
              <a:ext cx="4628550" cy="707886"/>
              <a:chOff x="5879897" y="1937438"/>
              <a:chExt cx="4628550" cy="707886"/>
            </a:xfrm>
          </p:grpSpPr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2C1650FD-4FCD-4783-B1A7-6628AFF4B1EC}"/>
                  </a:ext>
                </a:extLst>
              </p:cNvPr>
              <p:cNvSpPr txBox="1"/>
              <p:nvPr/>
            </p:nvSpPr>
            <p:spPr>
              <a:xfrm>
                <a:off x="7151643" y="2029771"/>
                <a:ext cx="33568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 err="1">
                    <a:solidFill>
                      <a:srgbClr val="FF0000"/>
                    </a:solidFill>
                    <a:latin typeface="+mj-lt"/>
                    <a:ea typeface="微软雅黑" panose="020B0503020204020204" pitchFamily="34" charset="-122"/>
                  </a:rPr>
                  <a:t>LibCity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+mj-lt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+mj-lt"/>
                    <a:ea typeface="微软雅黑" panose="020B0503020204020204" pitchFamily="34" charset="-122"/>
                  </a:rPr>
                  <a:t>入门教程</a:t>
                </a: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7850F76-A57A-4CEC-9296-D3AE514A30E7}"/>
                  </a:ext>
                </a:extLst>
              </p:cNvPr>
              <p:cNvSpPr txBox="1"/>
              <p:nvPr/>
            </p:nvSpPr>
            <p:spPr>
              <a:xfrm>
                <a:off x="5879897" y="1937438"/>
                <a:ext cx="885338" cy="707886"/>
              </a:xfrm>
              <a:prstGeom prst="rect">
                <a:avLst/>
              </a:prstGeom>
              <a:noFill/>
              <a:ln w="38100">
                <a:noFill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zh-CN"/>
                </a:defPPr>
                <a:lvl1pPr algn="ctr"/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R="0" lvl="0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30000"/>
                  <a:defRPr/>
                </a:pPr>
                <a:r>
                  <a:rPr kumimoji="0" lang="en-US" altLang="zh-CN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</a:rPr>
                  <a:t>03</a:t>
                </a:r>
              </a:p>
            </p:txBody>
          </p:sp>
          <p:sp>
            <p:nvSpPr>
              <p:cNvPr id="33" name="等腰三角形 32">
                <a:extLst>
                  <a:ext uri="{FF2B5EF4-FFF2-40B4-BE49-F238E27FC236}">
                    <a16:creationId xmlns:a16="http://schemas.microsoft.com/office/drawing/2014/main" id="{EAA6ED15-B7E2-4516-885E-345629AB4661}"/>
                  </a:ext>
                </a:extLst>
              </p:cNvPr>
              <p:cNvSpPr/>
              <p:nvPr/>
            </p:nvSpPr>
            <p:spPr>
              <a:xfrm rot="5400000">
                <a:off x="6856839" y="2171683"/>
                <a:ext cx="203200" cy="239396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9583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93226"/>
            <a:ext cx="10268089" cy="4733453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入门教程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 algn="just">
              <a:lnSpc>
                <a:spcPct val="12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安装 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 algn="just">
              <a:lnSpc>
                <a:spcPct val="12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运行基线模型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 algn="just">
              <a:lnSpc>
                <a:spcPct val="12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添加新模型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 algn="just">
              <a:lnSpc>
                <a:spcPct val="12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自动化调参工具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 algn="just">
              <a:lnSpc>
                <a:spcPct val="12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数据可视化工具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入门教程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D2EF7E-44C3-4FD0-AF0A-A96E97F87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244" y="1439829"/>
            <a:ext cx="5654096" cy="442494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C47419E-D5A8-44DA-A7BD-599E5BBB77CF}"/>
              </a:ext>
            </a:extLst>
          </p:cNvPr>
          <p:cNvSpPr txBox="1"/>
          <p:nvPr/>
        </p:nvSpPr>
        <p:spPr>
          <a:xfrm>
            <a:off x="7276960" y="5972823"/>
            <a:ext cx="3044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002060"/>
                </a:solidFill>
              </a:rPr>
              <a:t>文档网站 </a:t>
            </a:r>
            <a:r>
              <a:rPr lang="en-US" altLang="zh-CN" sz="1600" dirty="0">
                <a:solidFill>
                  <a:srgbClr val="002060"/>
                </a:solidFill>
              </a:rPr>
              <a:t>- </a:t>
            </a:r>
            <a:r>
              <a:rPr lang="zh-CN" altLang="en-US" sz="1600" dirty="0">
                <a:solidFill>
                  <a:srgbClr val="002060"/>
                </a:solidFill>
              </a:rPr>
              <a:t>入门教程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7CE94D6-B254-45C2-ACC6-F42844C0D1AC}"/>
              </a:ext>
            </a:extLst>
          </p:cNvPr>
          <p:cNvSpPr/>
          <p:nvPr/>
        </p:nvSpPr>
        <p:spPr>
          <a:xfrm>
            <a:off x="6029255" y="3944601"/>
            <a:ext cx="1180960" cy="9744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79"/>
    </mc:Choice>
    <mc:Fallback xmlns="">
      <p:transition spd="slow" advTm="23079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93227"/>
            <a:ext cx="10515599" cy="561448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获取源码：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 algn="just">
              <a:lnSpc>
                <a:spcPct val="150000"/>
              </a:lnSpc>
            </a:pP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目前暂时通过命令行交互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 algn="just">
              <a:lnSpc>
                <a:spcPct val="150000"/>
              </a:lnSpc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git clone https://github.com/LibCity/Bigscity-LibCity</a:t>
            </a:r>
          </a:p>
          <a:p>
            <a:pPr lvl="1" algn="just">
              <a:lnSpc>
                <a:spcPct val="150000"/>
              </a:lnSpc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cd Bigscity-LibCity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配置环境：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 algn="just">
              <a:lnSpc>
                <a:spcPct val="150000"/>
              </a:lnSpc>
            </a:pP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Pytorch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: pip install torch==1.7.1 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torchvision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==0.8.2 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torchaudio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==0.7.2</a:t>
            </a:r>
          </a:p>
          <a:p>
            <a:pPr lvl="1" algn="just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其他依赖：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pip install -r requirements.txt</a:t>
            </a:r>
          </a:p>
          <a:p>
            <a:pPr lvl="1" algn="just">
              <a:lnSpc>
                <a:spcPct val="150000"/>
              </a:lnSpc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Python 3.7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框架介绍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安装与快速上手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59"/>
    </mc:Choice>
    <mc:Fallback xmlns="">
      <p:transition spd="slow" advTm="34759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框架介绍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安装与快速上手</a:t>
            </a:r>
          </a:p>
        </p:txBody>
      </p:sp>
      <p:pic>
        <p:nvPicPr>
          <p:cNvPr id="5" name="1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47800" y="982345"/>
            <a:ext cx="9296400" cy="5560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174"/>
    </mc:Choice>
    <mc:Fallback xmlns="">
      <p:transition spd="slow" advTm="103174"/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839" objId="5"/>
        <p14:pauseEvt time="95833" objId="5"/>
        <p14:seekEvt time="95833" objId="5" seek="111324"/>
        <p14:resumeEvt time="95956" objId="5"/>
        <p14:pauseEvt time="98088" objId="5"/>
        <p14:seekEvt time="98088" objId="5" seek="114572"/>
        <p14:resumeEvt time="98160" objId="5"/>
        <p14:stopEvt time="98989" objId="5"/>
      </p14:showEvtLst>
    </p:ext>
  </p:extLs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93227"/>
            <a:ext cx="10515599" cy="561448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获取数据集：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dirty="0">
                <a:hlinkClick r:id="rId3"/>
              </a:rPr>
              <a:t>百度网盘</a:t>
            </a:r>
            <a:r>
              <a:rPr lang="zh-CN" altLang="en-US" dirty="0"/>
              <a:t>（提取码：</a:t>
            </a:r>
            <a:r>
              <a:rPr lang="en-US" altLang="zh-CN" dirty="0"/>
              <a:t>1231</a:t>
            </a:r>
            <a:r>
              <a:rPr lang="zh-CN" altLang="en-US" dirty="0"/>
              <a:t>）或 </a:t>
            </a:r>
            <a:r>
              <a:rPr lang="en-US" altLang="zh-CN" dirty="0">
                <a:hlinkClick r:id="rId4"/>
              </a:rPr>
              <a:t>Google Drive</a:t>
            </a:r>
            <a:r>
              <a:rPr lang="en-US" altLang="zh-CN" dirty="0"/>
              <a:t> </a:t>
            </a:r>
            <a:r>
              <a:rPr lang="zh-CN" altLang="en-US" dirty="0"/>
              <a:t>下载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预处理后的数据集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参考开源的</a:t>
            </a:r>
            <a:r>
              <a:rPr lang="zh-CN" altLang="en-US" dirty="0">
                <a:hlinkClick r:id="rId5"/>
              </a:rPr>
              <a:t>数据集转换工具</a:t>
            </a:r>
            <a:r>
              <a:rPr lang="zh-CN" altLang="en-US" dirty="0"/>
              <a:t>，自行预处理数据集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将下载好的数据集在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“</a:t>
            </a:r>
            <a:r>
              <a:rPr lang="en-US" altLang="zh-CN" i="1" dirty="0"/>
              <a:t>Bigscity-LibCity/raw_data” </a:t>
            </a:r>
            <a:r>
              <a:rPr lang="zh-CN" altLang="en-US" dirty="0"/>
              <a:t>目录下解压</a:t>
            </a:r>
            <a:endParaRPr lang="en-US" altLang="zh-CN" dirty="0"/>
          </a:p>
          <a:p>
            <a:pPr lvl="1" algn="just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例如，下载并解压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METR_LA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数据集后，目录结构如下：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2" algn="just">
              <a:lnSpc>
                <a:spcPct val="150000"/>
              </a:lnSpc>
            </a:pPr>
            <a:r>
              <a:rPr lang="en-US" altLang="zh-CN" i="1" dirty="0">
                <a:latin typeface="+mn-lt"/>
                <a:ea typeface="+mn-ea"/>
                <a:cs typeface="+mn-ea"/>
                <a:sym typeface="+mn-lt"/>
              </a:rPr>
              <a:t>Bigscity-LibCity/raw_data/METR_LA/METR_LA.geo</a:t>
            </a:r>
          </a:p>
          <a:p>
            <a:pPr lvl="2" algn="just">
              <a:lnSpc>
                <a:spcPct val="150000"/>
              </a:lnSpc>
            </a:pPr>
            <a:r>
              <a:rPr lang="en-US" altLang="zh-CN" i="1" dirty="0">
                <a:latin typeface="+mn-lt"/>
                <a:ea typeface="+mn-ea"/>
                <a:cs typeface="+mn-ea"/>
                <a:sym typeface="+mn-lt"/>
              </a:rPr>
              <a:t>Bigscity-LibCity/raw_data/METR_LA/METR_LA.rel</a:t>
            </a:r>
          </a:p>
          <a:p>
            <a:pPr lvl="2" algn="just">
              <a:lnSpc>
                <a:spcPct val="150000"/>
              </a:lnSpc>
            </a:pPr>
            <a:r>
              <a:rPr lang="en-US" altLang="zh-CN" i="1" dirty="0">
                <a:latin typeface="+mn-lt"/>
                <a:ea typeface="+mn-ea"/>
                <a:cs typeface="+mn-ea"/>
                <a:sym typeface="+mn-lt"/>
              </a:rPr>
              <a:t>Bigscity-LibCity/raw_data/METR_LA/</a:t>
            </a:r>
            <a:r>
              <a:rPr lang="en-US" altLang="zh-CN" i="1" dirty="0" err="1">
                <a:latin typeface="+mn-lt"/>
                <a:ea typeface="+mn-ea"/>
                <a:cs typeface="+mn-ea"/>
                <a:sym typeface="+mn-lt"/>
              </a:rPr>
              <a:t>METR_LA.dyna</a:t>
            </a:r>
            <a:endParaRPr lang="en-US" altLang="zh-CN" i="1" dirty="0">
              <a:latin typeface="+mn-lt"/>
              <a:ea typeface="+mn-ea"/>
              <a:cs typeface="+mn-ea"/>
              <a:sym typeface="+mn-lt"/>
            </a:endParaRPr>
          </a:p>
          <a:p>
            <a:pPr lvl="2" algn="just">
              <a:lnSpc>
                <a:spcPct val="150000"/>
              </a:lnSpc>
            </a:pPr>
            <a:r>
              <a:rPr lang="en-US" altLang="zh-CN" i="1" dirty="0">
                <a:latin typeface="+mn-lt"/>
                <a:ea typeface="+mn-ea"/>
                <a:cs typeface="+mn-ea"/>
                <a:sym typeface="+mn-lt"/>
              </a:rPr>
              <a:t>Bigscity-LibCity/raw_data/METR_LA/</a:t>
            </a:r>
            <a:r>
              <a:rPr lang="en-US" altLang="zh-CN" i="1" dirty="0" err="1">
                <a:latin typeface="+mn-lt"/>
                <a:ea typeface="+mn-ea"/>
                <a:cs typeface="+mn-ea"/>
                <a:sym typeface="+mn-lt"/>
              </a:rPr>
              <a:t>config.json</a:t>
            </a:r>
            <a:endParaRPr lang="en-US" altLang="zh-CN" i="1" dirty="0">
              <a:latin typeface="+mn-lt"/>
              <a:ea typeface="+mn-ea"/>
              <a:cs typeface="+mn-ea"/>
              <a:sym typeface="+mn-lt"/>
            </a:endParaRPr>
          </a:p>
          <a:p>
            <a:pPr lvl="2" algn="just">
              <a:lnSpc>
                <a:spcPct val="150000"/>
              </a:lnSpc>
            </a:pP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2" algn="just">
              <a:lnSpc>
                <a:spcPct val="150000"/>
              </a:lnSpc>
            </a:pP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框架介绍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安装 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632"/>
    </mc:Choice>
    <mc:Fallback xmlns="">
      <p:transition spd="slow" advTm="56632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框架介绍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安装 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2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9450" y="1136650"/>
            <a:ext cx="10833735" cy="52412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455"/>
    </mc:Choice>
    <mc:Fallback xmlns="">
      <p:transition spd="slow" advTm="69455"/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2431" objId="5"/>
        <p14:pauseEvt time="9699" objId="5"/>
        <p14:seekEvt time="9700" objId="5" seek="774"/>
        <p14:resumeEvt time="9767" objId="5"/>
        <p14:pauseEvt time="11334" objId="5"/>
        <p14:resumeEvt time="19073" objId="5"/>
        <p14:pauseEvt time="46446" objId="5"/>
        <p14:seekEvt time="46447" objId="5" seek="34878"/>
        <p14:resumeEvt time="46905" objId="5"/>
        <p14:stopEvt time="62131" objId="5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77D5FE-1C02-43EC-BF0C-C07200BCB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3227"/>
            <a:ext cx="10515599" cy="3178306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核心原子文件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dyna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表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对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state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类型中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entity_id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的说明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2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空间实体：点、线、面以及其上的关系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2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对于传感器、路段、区域等实体，列名为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&lt;</a:t>
            </a:r>
            <a:r>
              <a:rPr lang="en-US" altLang="zh-CN" b="1" dirty="0" err="1">
                <a:latin typeface="+mn-lt"/>
                <a:ea typeface="+mn-ea"/>
                <a:cs typeface="+mn-ea"/>
                <a:sym typeface="+mn-lt"/>
              </a:rPr>
              <a:t>entity_id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&gt;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，文件后缀名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.dyna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；</a:t>
            </a:r>
          </a:p>
          <a:p>
            <a:pPr lvl="2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对于网格结构的交通数据，列名为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&lt;</a:t>
            </a:r>
            <a:r>
              <a:rPr lang="en-US" altLang="zh-CN" b="1" dirty="0" err="1">
                <a:latin typeface="+mn-lt"/>
                <a:ea typeface="+mn-ea"/>
                <a:cs typeface="+mn-ea"/>
                <a:sym typeface="+mn-lt"/>
              </a:rPr>
              <a:t>row_id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lang="en-US" altLang="zh-CN" b="1" dirty="0" err="1">
                <a:latin typeface="+mn-lt"/>
                <a:ea typeface="+mn-ea"/>
                <a:cs typeface="+mn-ea"/>
                <a:sym typeface="+mn-lt"/>
              </a:rPr>
              <a:t>column_id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&gt;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，文件后缀名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.grid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；</a:t>
            </a:r>
          </a:p>
          <a:p>
            <a:pPr algn="just">
              <a:lnSpc>
                <a:spcPct val="150000"/>
              </a:lnSpc>
            </a:pP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7BFAFDB-0E56-4402-9FF7-6CE4AF039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框架介绍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数据模块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6BAB6E0-5775-4011-8670-0685EAB0B6CC}"/>
              </a:ext>
            </a:extLst>
          </p:cNvPr>
          <p:cNvSpPr txBox="1"/>
          <p:nvPr/>
        </p:nvSpPr>
        <p:spPr>
          <a:xfrm>
            <a:off x="2168733" y="6248822"/>
            <a:ext cx="1462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cs typeface="+mn-ea"/>
                <a:sym typeface="+mn-lt"/>
              </a:rPr>
              <a:t>基于空间点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BF4A5FB-417C-4543-BF87-41AD26B6712C}"/>
              </a:ext>
            </a:extLst>
          </p:cNvPr>
          <p:cNvGraphicFramePr>
            <a:graphicFrameLocks noGrp="1"/>
          </p:cNvGraphicFramePr>
          <p:nvPr/>
        </p:nvGraphicFramePr>
        <p:xfrm>
          <a:off x="638794" y="4347634"/>
          <a:ext cx="4522233" cy="1752804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657394">
                  <a:extLst>
                    <a:ext uri="{9D8B030D-6E8A-4147-A177-3AD203B41FA5}">
                      <a16:colId xmlns:a16="http://schemas.microsoft.com/office/drawing/2014/main" val="791888415"/>
                    </a:ext>
                  </a:extLst>
                </a:gridCol>
                <a:gridCol w="620283">
                  <a:extLst>
                    <a:ext uri="{9D8B030D-6E8A-4147-A177-3AD203B41FA5}">
                      <a16:colId xmlns:a16="http://schemas.microsoft.com/office/drawing/2014/main" val="3565548764"/>
                    </a:ext>
                  </a:extLst>
                </a:gridCol>
                <a:gridCol w="1435662">
                  <a:extLst>
                    <a:ext uri="{9D8B030D-6E8A-4147-A177-3AD203B41FA5}">
                      <a16:colId xmlns:a16="http://schemas.microsoft.com/office/drawing/2014/main" val="4138844350"/>
                    </a:ext>
                  </a:extLst>
                </a:gridCol>
                <a:gridCol w="904447">
                  <a:extLst>
                    <a:ext uri="{9D8B030D-6E8A-4147-A177-3AD203B41FA5}">
                      <a16:colId xmlns:a16="http://schemas.microsoft.com/office/drawing/2014/main" val="2893217192"/>
                    </a:ext>
                  </a:extLst>
                </a:gridCol>
                <a:gridCol w="904447">
                  <a:extLst>
                    <a:ext uri="{9D8B030D-6E8A-4147-A177-3AD203B41FA5}">
                      <a16:colId xmlns:a16="http://schemas.microsoft.com/office/drawing/2014/main" val="2808145203"/>
                    </a:ext>
                  </a:extLst>
                </a:gridCol>
              </a:tblGrid>
              <a:tr h="29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dyna_id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type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time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entity_id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traffic_speed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532305"/>
                  </a:ext>
                </a:extLst>
              </a:tr>
              <a:tr h="29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state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2012-03-01T00:00:00Z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773869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64.375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50090504"/>
                  </a:ext>
                </a:extLst>
              </a:tr>
              <a:tr h="29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state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2012-03-01T00:05:00Z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773869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62.66667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22094794"/>
                  </a:ext>
                </a:extLst>
              </a:tr>
              <a:tr h="29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state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2012-03-01T00:10:00Z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773869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64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27766259"/>
                  </a:ext>
                </a:extLst>
              </a:tr>
              <a:tr h="29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state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2012-03-01T00:15:00Z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773869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53235881"/>
                  </a:ext>
                </a:extLst>
              </a:tr>
              <a:tr h="29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state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2012-03-01T00:20:00Z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773869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28374719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571A404-7A8C-4284-B94F-F8DB79C010EE}"/>
              </a:ext>
            </a:extLst>
          </p:cNvPr>
          <p:cNvGraphicFramePr>
            <a:graphicFrameLocks noGrp="1"/>
          </p:cNvGraphicFramePr>
          <p:nvPr/>
        </p:nvGraphicFramePr>
        <p:xfrm>
          <a:off x="5379609" y="4347634"/>
          <a:ext cx="6235944" cy="1752804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83960">
                  <a:extLst>
                    <a:ext uri="{9D8B030D-6E8A-4147-A177-3AD203B41FA5}">
                      <a16:colId xmlns:a16="http://schemas.microsoft.com/office/drawing/2014/main" val="4005551338"/>
                    </a:ext>
                  </a:extLst>
                </a:gridCol>
                <a:gridCol w="476535">
                  <a:extLst>
                    <a:ext uri="{9D8B030D-6E8A-4147-A177-3AD203B41FA5}">
                      <a16:colId xmlns:a16="http://schemas.microsoft.com/office/drawing/2014/main" val="923266725"/>
                    </a:ext>
                  </a:extLst>
                </a:gridCol>
                <a:gridCol w="1482471">
                  <a:extLst>
                    <a:ext uri="{9D8B030D-6E8A-4147-A177-3AD203B41FA5}">
                      <a16:colId xmlns:a16="http://schemas.microsoft.com/office/drawing/2014/main" val="3407163120"/>
                    </a:ext>
                  </a:extLst>
                </a:gridCol>
                <a:gridCol w="734190">
                  <a:extLst>
                    <a:ext uri="{9D8B030D-6E8A-4147-A177-3AD203B41FA5}">
                      <a16:colId xmlns:a16="http://schemas.microsoft.com/office/drawing/2014/main" val="2127774323"/>
                    </a:ext>
                  </a:extLst>
                </a:gridCol>
                <a:gridCol w="720841">
                  <a:extLst>
                    <a:ext uri="{9D8B030D-6E8A-4147-A177-3AD203B41FA5}">
                      <a16:colId xmlns:a16="http://schemas.microsoft.com/office/drawing/2014/main" val="1934677776"/>
                    </a:ext>
                  </a:extLst>
                </a:gridCol>
                <a:gridCol w="360420">
                  <a:extLst>
                    <a:ext uri="{9D8B030D-6E8A-4147-A177-3AD203B41FA5}">
                      <a16:colId xmlns:a16="http://schemas.microsoft.com/office/drawing/2014/main" val="491482095"/>
                    </a:ext>
                  </a:extLst>
                </a:gridCol>
                <a:gridCol w="854330">
                  <a:extLst>
                    <a:ext uri="{9D8B030D-6E8A-4147-A177-3AD203B41FA5}">
                      <a16:colId xmlns:a16="http://schemas.microsoft.com/office/drawing/2014/main" val="1745689304"/>
                    </a:ext>
                  </a:extLst>
                </a:gridCol>
                <a:gridCol w="515513">
                  <a:extLst>
                    <a:ext uri="{9D8B030D-6E8A-4147-A177-3AD203B41FA5}">
                      <a16:colId xmlns:a16="http://schemas.microsoft.com/office/drawing/2014/main" val="592330228"/>
                    </a:ext>
                  </a:extLst>
                </a:gridCol>
                <a:gridCol w="507684">
                  <a:extLst>
                    <a:ext uri="{9D8B030D-6E8A-4147-A177-3AD203B41FA5}">
                      <a16:colId xmlns:a16="http://schemas.microsoft.com/office/drawing/2014/main" val="2066466479"/>
                    </a:ext>
                  </a:extLst>
                </a:gridCol>
              </a:tblGrid>
              <a:tr h="29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dyna_id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type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time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row_id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column_id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risk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temperature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inflow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……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extLst>
                  <a:ext uri="{0D108BD9-81ED-4DB2-BD59-A6C34878D82A}">
                    <a16:rowId xmlns:a16="http://schemas.microsoft.com/office/drawing/2014/main" val="964789040"/>
                  </a:ext>
                </a:extLst>
              </a:tr>
              <a:tr h="29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state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2013-01-01T00:00:00Z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272.03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......</a:t>
                      </a:r>
                    </a:p>
                  </a:txBody>
                  <a:tcPr marL="6639" marR="6639" marT="6639" marB="0" anchor="ctr"/>
                </a:tc>
                <a:extLst>
                  <a:ext uri="{0D108BD9-81ED-4DB2-BD59-A6C34878D82A}">
                    <a16:rowId xmlns:a16="http://schemas.microsoft.com/office/drawing/2014/main" val="380559648"/>
                  </a:ext>
                </a:extLst>
              </a:tr>
              <a:tr h="29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state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2013-01-01T01:00:00Z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271.46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......</a:t>
                      </a:r>
                    </a:p>
                  </a:txBody>
                  <a:tcPr marL="6639" marR="6639" marT="6639" marB="0" anchor="ctr"/>
                </a:tc>
                <a:extLst>
                  <a:ext uri="{0D108BD9-81ED-4DB2-BD59-A6C34878D82A}">
                    <a16:rowId xmlns:a16="http://schemas.microsoft.com/office/drawing/2014/main" val="4193076695"/>
                  </a:ext>
                </a:extLst>
              </a:tr>
              <a:tr h="29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state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2013-01-01T02:00:00Z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271.19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......</a:t>
                      </a:r>
                    </a:p>
                  </a:txBody>
                  <a:tcPr marL="6639" marR="6639" marT="6639" marB="0" anchor="ctr"/>
                </a:tc>
                <a:extLst>
                  <a:ext uri="{0D108BD9-81ED-4DB2-BD59-A6C34878D82A}">
                    <a16:rowId xmlns:a16="http://schemas.microsoft.com/office/drawing/2014/main" val="4267840142"/>
                  </a:ext>
                </a:extLst>
              </a:tr>
              <a:tr h="29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state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2013-01-01T03:00:00Z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271.07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......</a:t>
                      </a:r>
                    </a:p>
                  </a:txBody>
                  <a:tcPr marL="6639" marR="6639" marT="6639" marB="0" anchor="ctr"/>
                </a:tc>
                <a:extLst>
                  <a:ext uri="{0D108BD9-81ED-4DB2-BD59-A6C34878D82A}">
                    <a16:rowId xmlns:a16="http://schemas.microsoft.com/office/drawing/2014/main" val="451635956"/>
                  </a:ext>
                </a:extLst>
              </a:tr>
              <a:tr h="29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state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2013-01-01T04:00:00Z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270.83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......</a:t>
                      </a:r>
                    </a:p>
                  </a:txBody>
                  <a:tcPr marL="6639" marR="6639" marT="6639" marB="0" anchor="ctr"/>
                </a:tc>
                <a:extLst>
                  <a:ext uri="{0D108BD9-81ED-4DB2-BD59-A6C34878D82A}">
                    <a16:rowId xmlns:a16="http://schemas.microsoft.com/office/drawing/2014/main" val="3349575860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06223FC9-304B-4912-B618-3A8B677BD495}"/>
              </a:ext>
            </a:extLst>
          </p:cNvPr>
          <p:cNvSpPr txBox="1"/>
          <p:nvPr/>
        </p:nvSpPr>
        <p:spPr>
          <a:xfrm>
            <a:off x="7766404" y="6248821"/>
            <a:ext cx="1462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cs typeface="+mn-ea"/>
                <a:sym typeface="+mn-lt"/>
              </a:rPr>
              <a:t>基于网格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959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741"/>
    </mc:Choice>
    <mc:Fallback xmlns="">
      <p:transition spd="slow" advTm="437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93227"/>
            <a:ext cx="10515599" cy="5614482"/>
          </a:xfrm>
        </p:spPr>
        <p:txBody>
          <a:bodyPr>
            <a:normAutofit/>
          </a:bodyPr>
          <a:lstStyle/>
          <a:p>
            <a:pPr algn="just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下载数据集，放在 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raw_data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/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目录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algn="just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运行模型流水线：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 algn="just"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python run_model.py --</a:t>
            </a:r>
            <a:r>
              <a:rPr lang="en-US" altLang="zh-CN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task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 [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task_name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] --</a:t>
            </a:r>
            <a:r>
              <a:rPr lang="en-US" altLang="zh-CN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model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 [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model_name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] --</a:t>
            </a:r>
            <a:r>
              <a:rPr lang="en-US" altLang="zh-CN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dataset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 [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dataset_name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]</a:t>
            </a:r>
          </a:p>
          <a:p>
            <a:pPr algn="just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模型评估与训练结果会保存在 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/cache/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目录下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algn="just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实验运行日志会保存在 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/log/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目录下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框架介绍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运行基线模型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21"/>
    </mc:Choice>
    <mc:Fallback xmlns="">
      <p:transition spd="slow" advTm="54321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框架介绍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运行基线模型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D6D9EC9-EB73-4001-8AF6-E3CD54EE8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388" y="1986454"/>
            <a:ext cx="6753225" cy="3971925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68D0DA0E-7427-4EC0-9186-D5C5D03C1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3227"/>
            <a:ext cx="9560597" cy="702019"/>
          </a:xfrm>
        </p:spPr>
        <p:txBody>
          <a:bodyPr>
            <a:normAutofit/>
          </a:bodyPr>
          <a:lstStyle/>
          <a:p>
            <a:pPr algn="just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查看帮助：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python run_model.py -h</a:t>
            </a:r>
          </a:p>
        </p:txBody>
      </p:sp>
    </p:spTree>
    <p:extLst>
      <p:ext uri="{BB962C8B-B14F-4D97-AF65-F5344CB8AC3E}">
        <p14:creationId xmlns:p14="http://schemas.microsoft.com/office/powerpoint/2010/main" val="325546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43"/>
    </mc:Choice>
    <mc:Fallback xmlns="">
      <p:transition spd="slow" advTm="36743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框架介绍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运行基线模型</a:t>
            </a:r>
          </a:p>
        </p:txBody>
      </p:sp>
      <p:pic>
        <p:nvPicPr>
          <p:cNvPr id="5" name="3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8550" y="977900"/>
            <a:ext cx="9995535" cy="5528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245"/>
    </mc:Choice>
    <mc:Fallback xmlns="">
      <p:transition spd="slow" advTm="145245"/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542" objId="5"/>
        <p14:pauseEvt time="34356" objId="5"/>
        <p14:resumeEvt time="51037" objId="5"/>
        <p14:stopEvt time="119203" objId="5"/>
      </p14:showEvtLst>
    </p:ext>
  </p:extLs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850900"/>
            <a:ext cx="10515600" cy="4395220"/>
          </a:xfrm>
        </p:spPr>
        <p:txBody>
          <a:bodyPr>
            <a:normAutofit/>
          </a:bodyPr>
          <a:lstStyle/>
          <a:p>
            <a:pPr algn="just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）新建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Model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类，继承模型抽象类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 algn="just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对于交通状态预测任务，请继承 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AbstractTrafficStateModel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类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 algn="just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对于轨迹位置预测任务，请继承 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AbstractModel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类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2" algn="just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例如，对于交通速度预测任务，请在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/model/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traffic_speed_prediction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/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目录下创建一个新的文件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NewModel.py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02019"/>
          </a:xfrm>
        </p:spPr>
        <p:txBody>
          <a:bodyPr/>
          <a:lstStyle/>
          <a:p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 框架介绍 </a:t>
            </a:r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添加新模型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C8732A-696A-441D-92F7-2259E7791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188" y="3260433"/>
            <a:ext cx="3556397" cy="342736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B6BA54A-9A87-43F3-B0DB-089F895E8221}"/>
              </a:ext>
            </a:extLst>
          </p:cNvPr>
          <p:cNvSpPr txBox="1"/>
          <p:nvPr/>
        </p:nvSpPr>
        <p:spPr>
          <a:xfrm>
            <a:off x="10439400" y="4804839"/>
            <a:ext cx="1435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002060"/>
                </a:solidFill>
              </a:rPr>
              <a:t>模型抽象类</a:t>
            </a:r>
          </a:p>
        </p:txBody>
      </p:sp>
    </p:spTree>
    <p:extLst>
      <p:ext uri="{BB962C8B-B14F-4D97-AF65-F5344CB8AC3E}">
        <p14:creationId xmlns:p14="http://schemas.microsoft.com/office/powerpoint/2010/main" val="345954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006"/>
    </mc:Choice>
    <mc:Fallback xmlns="">
      <p:transition spd="slow" advTm="65006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850900"/>
            <a:ext cx="10515600" cy="2029460"/>
          </a:xfrm>
        </p:spPr>
        <p:txBody>
          <a:bodyPr>
            <a:normAutofit/>
          </a:bodyPr>
          <a:lstStyle/>
          <a:p>
            <a:pPr algn="just" fontAlgn="auto">
              <a:lnSpc>
                <a:spcPct val="100000"/>
              </a:lnSpc>
              <a:spcBef>
                <a:spcPts val="0"/>
              </a:spcBef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）新建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Model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类，继承模型抽象类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框架介绍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添加新模型</a:t>
            </a:r>
          </a:p>
        </p:txBody>
      </p:sp>
      <p:pic>
        <p:nvPicPr>
          <p:cNvPr id="4" name="4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86" y="1591975"/>
            <a:ext cx="9905828" cy="4661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87"/>
    </mc:Choice>
    <mc:Fallback xmlns="">
      <p:transition spd="slow" advTm="29287"/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2831" objId="4"/>
        <p14:stopEvt time="24724" objId="4"/>
      </p14:showEvtLst>
    </p:ext>
  </p:extLs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89940"/>
            <a:ext cx="10515600" cy="3024505"/>
          </a:xfrm>
        </p:spPr>
        <p:txBody>
          <a:bodyPr>
            <a:normAutofit/>
          </a:bodyPr>
          <a:lstStyle/>
          <a:p>
            <a:pPr algn="just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）实现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__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init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__()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方法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 algn="just">
              <a:lnSpc>
                <a:spcPct val="150000"/>
              </a:lnSpc>
              <a:spcBef>
                <a:spcPts val="0"/>
              </a:spcBef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__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init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__()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用于根据数据特征和配置信息来初始化模型结构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 algn="just"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__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init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__()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的输入参数是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config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和 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data_feature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2" algn="just">
              <a:lnSpc>
                <a:spcPct val="150000"/>
              </a:lnSpc>
              <a:spcBef>
                <a:spcPts val="0"/>
              </a:spcBef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config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包含各种配置信息，即模型参数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2" algn="just">
              <a:lnSpc>
                <a:spcPct val="150000"/>
              </a:lnSpc>
              <a:spcBef>
                <a:spcPts val="0"/>
              </a:spcBef>
            </a:pP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data_feature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包含模型建立所需的数据集的特征，如输入特征的维度等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框架介绍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添加新模型</a:t>
            </a:r>
          </a:p>
        </p:txBody>
      </p:sp>
    </p:spTree>
    <p:extLst>
      <p:ext uri="{BB962C8B-B14F-4D97-AF65-F5344CB8AC3E}">
        <p14:creationId xmlns:p14="http://schemas.microsoft.com/office/powerpoint/2010/main" val="282302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976"/>
    </mc:Choice>
    <mc:Fallback xmlns="">
      <p:transition spd="slow" advTm="38976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850010"/>
            <a:ext cx="10515600" cy="3024505"/>
          </a:xfrm>
        </p:spPr>
        <p:txBody>
          <a:bodyPr>
            <a:normAutofit/>
          </a:bodyPr>
          <a:lstStyle/>
          <a:p>
            <a:pPr algn="just" fontAlgn="auto">
              <a:lnSpc>
                <a:spcPct val="100000"/>
              </a:lnSpc>
              <a:spcBef>
                <a:spcPts val="0"/>
              </a:spcBef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）实现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__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init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__()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方法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框架介绍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添加新模型</a:t>
            </a:r>
          </a:p>
        </p:txBody>
      </p:sp>
      <p:pic>
        <p:nvPicPr>
          <p:cNvPr id="4" name="5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6047" y="1591018"/>
            <a:ext cx="10959905" cy="45669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569"/>
    </mc:Choice>
    <mc:Fallback xmlns="">
      <p:transition spd="slow" advTm="50569"/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880" objId="4"/>
        <p14:stopEvt time="21406" objId="4"/>
      </p14:showEvtLst>
    </p:ext>
  </p:extLs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850900"/>
            <a:ext cx="10515600" cy="1568450"/>
          </a:xfrm>
        </p:spPr>
        <p:txBody>
          <a:bodyPr>
            <a:normAutofit/>
          </a:bodyPr>
          <a:lstStyle/>
          <a:p>
            <a:pPr algn="just" fontAlgn="auto">
              <a:lnSpc>
                <a:spcPct val="100000"/>
              </a:lnSpc>
              <a:spcBef>
                <a:spcPts val="0"/>
              </a:spcBef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）实现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predict()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方法，用来获得模型的预测结果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框架介绍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添加新模型</a:t>
            </a:r>
          </a:p>
        </p:txBody>
      </p:sp>
      <p:pic>
        <p:nvPicPr>
          <p:cNvPr id="4" name="6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8361" y="1693411"/>
            <a:ext cx="10715277" cy="47874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893"/>
    </mc:Choice>
    <mc:Fallback xmlns="">
      <p:transition spd="slow" advTm="50893"/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20141" objId="4"/>
        <p14:stopEvt time="44406" objId="4"/>
      </p14:showEvtLst>
    </p:ext>
  </p:extLs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845931"/>
            <a:ext cx="10515600" cy="2981325"/>
          </a:xfrm>
        </p:spPr>
        <p:txBody>
          <a:bodyPr>
            <a:normAutofit/>
          </a:bodyPr>
          <a:lstStyle/>
          <a:p>
            <a:pPr algn="just" fontAlgn="auto">
              <a:lnSpc>
                <a:spcPct val="100000"/>
              </a:lnSpc>
              <a:spcBef>
                <a:spcPts val="0"/>
              </a:spcBef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4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）实现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calculate_loss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()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方法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框架介绍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添加新模型</a:t>
            </a:r>
          </a:p>
        </p:txBody>
      </p:sp>
      <p:pic>
        <p:nvPicPr>
          <p:cNvPr id="4" name="7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5139" y="1678732"/>
            <a:ext cx="10141722" cy="46619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69"/>
    </mc:Choice>
    <mc:Fallback xmlns="">
      <p:transition spd="slow" advTm="4969"/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830580"/>
            <a:ext cx="10234717" cy="1741170"/>
          </a:xfrm>
        </p:spPr>
        <p:txBody>
          <a:bodyPr>
            <a:normAutofit/>
          </a:bodyPr>
          <a:lstStyle/>
          <a:p>
            <a:pPr algn="just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5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）修改模型所属的任务文件夹中的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__init__.py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文件。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框架介绍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添加新模型</a:t>
            </a:r>
          </a:p>
        </p:txBody>
      </p:sp>
      <p:pic>
        <p:nvPicPr>
          <p:cNvPr id="4" name="8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0540" y="1841523"/>
            <a:ext cx="9570036" cy="4523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10"/>
    </mc:Choice>
    <mc:Fallback xmlns="">
      <p:transition spd="slow" advTm="36910"/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4825" objId="4"/>
        <p14:stopEvt time="36910" objId="4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77D5FE-1C02-43EC-BF0C-C07200BCB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3227"/>
            <a:ext cx="10848766" cy="288830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核心原子文件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dyna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表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对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state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类型中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entity_id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的说明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2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对于基于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 OD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关系的交通状态，列名为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&lt;</a:t>
            </a:r>
            <a:r>
              <a:rPr lang="en-US" altLang="zh-CN" b="1" dirty="0" err="1">
                <a:latin typeface="+mn-lt"/>
                <a:ea typeface="+mn-ea"/>
                <a:cs typeface="+mn-ea"/>
                <a:sym typeface="+mn-lt"/>
              </a:rPr>
              <a:t>origin_id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lang="en-US" altLang="zh-CN" b="1" dirty="0" err="1">
                <a:latin typeface="+mn-lt"/>
                <a:ea typeface="+mn-ea"/>
                <a:cs typeface="+mn-ea"/>
                <a:sym typeface="+mn-lt"/>
              </a:rPr>
              <a:t>destination_id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&gt;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，文件后缀名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.od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；</a:t>
            </a:r>
          </a:p>
          <a:p>
            <a:pPr lvl="2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对于网格上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OD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关系的交通状态，列名为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&lt;</a:t>
            </a:r>
            <a:r>
              <a:rPr lang="en-US" altLang="zh-CN" b="1" dirty="0" err="1">
                <a:latin typeface="+mn-lt"/>
                <a:ea typeface="+mn-ea"/>
                <a:cs typeface="+mn-ea"/>
                <a:sym typeface="+mn-lt"/>
              </a:rPr>
              <a:t>origin_row_id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lang="en-US" altLang="zh-CN" b="1" dirty="0" err="1">
                <a:latin typeface="+mn-lt"/>
                <a:ea typeface="+mn-ea"/>
                <a:cs typeface="+mn-ea"/>
                <a:sym typeface="+mn-lt"/>
              </a:rPr>
              <a:t>origin_column_id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lang="en-US" altLang="zh-CN" b="1" dirty="0" err="1">
                <a:latin typeface="+mn-lt"/>
                <a:ea typeface="+mn-ea"/>
                <a:cs typeface="+mn-ea"/>
                <a:sym typeface="+mn-lt"/>
              </a:rPr>
              <a:t>destination_row_id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lang="en-US" altLang="zh-CN" b="1" dirty="0" err="1">
                <a:latin typeface="+mn-lt"/>
                <a:ea typeface="+mn-ea"/>
                <a:cs typeface="+mn-ea"/>
                <a:sym typeface="+mn-lt"/>
              </a:rPr>
              <a:t>destination_column_id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&gt;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，文件后缀名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.</a:t>
            </a:r>
            <a:r>
              <a:rPr lang="en-US" altLang="zh-CN" b="1" dirty="0" err="1">
                <a:latin typeface="+mn-lt"/>
                <a:ea typeface="+mn-ea"/>
                <a:cs typeface="+mn-ea"/>
                <a:sym typeface="+mn-lt"/>
              </a:rPr>
              <a:t>gridod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；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7BFAFDB-0E56-4402-9FF7-6CE4AF039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框架介绍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数据模块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F6921FCA-A23D-48F8-ACE7-7A272B448613}"/>
              </a:ext>
            </a:extLst>
          </p:cNvPr>
          <p:cNvGraphicFramePr>
            <a:graphicFrameLocks noGrp="1"/>
          </p:cNvGraphicFramePr>
          <p:nvPr/>
        </p:nvGraphicFramePr>
        <p:xfrm>
          <a:off x="234324" y="4350717"/>
          <a:ext cx="5015557" cy="1752804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652049">
                  <a:extLst>
                    <a:ext uri="{9D8B030D-6E8A-4147-A177-3AD203B41FA5}">
                      <a16:colId xmlns:a16="http://schemas.microsoft.com/office/drawing/2014/main" val="791888415"/>
                    </a:ext>
                  </a:extLst>
                </a:gridCol>
                <a:gridCol w="481973">
                  <a:extLst>
                    <a:ext uri="{9D8B030D-6E8A-4147-A177-3AD203B41FA5}">
                      <a16:colId xmlns:a16="http://schemas.microsoft.com/office/drawing/2014/main" val="3565548764"/>
                    </a:ext>
                  </a:extLst>
                </a:gridCol>
                <a:gridCol w="1557257">
                  <a:extLst>
                    <a:ext uri="{9D8B030D-6E8A-4147-A177-3AD203B41FA5}">
                      <a16:colId xmlns:a16="http://schemas.microsoft.com/office/drawing/2014/main" val="4138844350"/>
                    </a:ext>
                  </a:extLst>
                </a:gridCol>
                <a:gridCol w="688311">
                  <a:extLst>
                    <a:ext uri="{9D8B030D-6E8A-4147-A177-3AD203B41FA5}">
                      <a16:colId xmlns:a16="http://schemas.microsoft.com/office/drawing/2014/main" val="2893217192"/>
                    </a:ext>
                  </a:extLst>
                </a:gridCol>
                <a:gridCol w="1107232">
                  <a:extLst>
                    <a:ext uri="{9D8B030D-6E8A-4147-A177-3AD203B41FA5}">
                      <a16:colId xmlns:a16="http://schemas.microsoft.com/office/drawing/2014/main" val="140139276"/>
                    </a:ext>
                  </a:extLst>
                </a:gridCol>
                <a:gridCol w="528735">
                  <a:extLst>
                    <a:ext uri="{9D8B030D-6E8A-4147-A177-3AD203B41FA5}">
                      <a16:colId xmlns:a16="http://schemas.microsoft.com/office/drawing/2014/main" val="2808145203"/>
                    </a:ext>
                  </a:extLst>
                </a:gridCol>
              </a:tblGrid>
              <a:tr h="29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dyna_id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type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time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origin_id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destination_id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flow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532305"/>
                  </a:ext>
                </a:extLst>
              </a:tr>
              <a:tr h="29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state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2012-03-01T00:00:00Z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345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50090504"/>
                  </a:ext>
                </a:extLst>
              </a:tr>
              <a:tr h="29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state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2012-03-01T00:05:00Z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277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22094794"/>
                  </a:ext>
                </a:extLst>
              </a:tr>
              <a:tr h="29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state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2012-03-01T00:10:00Z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64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27766259"/>
                  </a:ext>
                </a:extLst>
              </a:tr>
              <a:tr h="29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state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2012-03-01T00:15:00Z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53235881"/>
                  </a:ext>
                </a:extLst>
              </a:tr>
              <a:tr h="29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state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2012-03-01T00:20:00Z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28374719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0142B08D-C73C-42C9-9882-B04D6C658D72}"/>
              </a:ext>
            </a:extLst>
          </p:cNvPr>
          <p:cNvSpPr txBox="1"/>
          <p:nvPr/>
        </p:nvSpPr>
        <p:spPr>
          <a:xfrm>
            <a:off x="2010925" y="6248822"/>
            <a:ext cx="1462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cs typeface="+mn-ea"/>
                <a:sym typeface="+mn-lt"/>
              </a:rPr>
              <a:t>基于 </a:t>
            </a:r>
            <a:r>
              <a:rPr lang="en-US" altLang="zh-CN" sz="1200" dirty="0">
                <a:cs typeface="+mn-ea"/>
                <a:sym typeface="+mn-lt"/>
              </a:rPr>
              <a:t>OD </a:t>
            </a:r>
            <a:r>
              <a:rPr lang="zh-CN" altLang="en-US" sz="1200" dirty="0">
                <a:cs typeface="+mn-ea"/>
                <a:sym typeface="+mn-lt"/>
              </a:rPr>
              <a:t>关系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693AE21-C5B7-4F08-8286-7639C641BC61}"/>
              </a:ext>
            </a:extLst>
          </p:cNvPr>
          <p:cNvGraphicFramePr>
            <a:graphicFrameLocks noGrp="1"/>
          </p:cNvGraphicFramePr>
          <p:nvPr/>
        </p:nvGraphicFramePr>
        <p:xfrm>
          <a:off x="5592147" y="4254192"/>
          <a:ext cx="6487886" cy="1849329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652034">
                  <a:extLst>
                    <a:ext uri="{9D8B030D-6E8A-4147-A177-3AD203B41FA5}">
                      <a16:colId xmlns:a16="http://schemas.microsoft.com/office/drawing/2014/main" val="4005551338"/>
                    </a:ext>
                  </a:extLst>
                </a:gridCol>
                <a:gridCol w="426340">
                  <a:extLst>
                    <a:ext uri="{9D8B030D-6E8A-4147-A177-3AD203B41FA5}">
                      <a16:colId xmlns:a16="http://schemas.microsoft.com/office/drawing/2014/main" val="923266725"/>
                    </a:ext>
                  </a:extLst>
                </a:gridCol>
                <a:gridCol w="949479">
                  <a:extLst>
                    <a:ext uri="{9D8B030D-6E8A-4147-A177-3AD203B41FA5}">
                      <a16:colId xmlns:a16="http://schemas.microsoft.com/office/drawing/2014/main" val="3407163120"/>
                    </a:ext>
                  </a:extLst>
                </a:gridCol>
                <a:gridCol w="789992">
                  <a:extLst>
                    <a:ext uri="{9D8B030D-6E8A-4147-A177-3AD203B41FA5}">
                      <a16:colId xmlns:a16="http://schemas.microsoft.com/office/drawing/2014/main" val="2127774323"/>
                    </a:ext>
                  </a:extLst>
                </a:gridCol>
                <a:gridCol w="1045028">
                  <a:extLst>
                    <a:ext uri="{9D8B030D-6E8A-4147-A177-3AD203B41FA5}">
                      <a16:colId xmlns:a16="http://schemas.microsoft.com/office/drawing/2014/main" val="4257588390"/>
                    </a:ext>
                  </a:extLst>
                </a:gridCol>
                <a:gridCol w="1125894">
                  <a:extLst>
                    <a:ext uri="{9D8B030D-6E8A-4147-A177-3AD203B41FA5}">
                      <a16:colId xmlns:a16="http://schemas.microsoft.com/office/drawing/2014/main" val="1934677776"/>
                    </a:ext>
                  </a:extLst>
                </a:gridCol>
                <a:gridCol w="1331168">
                  <a:extLst>
                    <a:ext uri="{9D8B030D-6E8A-4147-A177-3AD203B41FA5}">
                      <a16:colId xmlns:a16="http://schemas.microsoft.com/office/drawing/2014/main" val="491482095"/>
                    </a:ext>
                  </a:extLst>
                </a:gridCol>
                <a:gridCol w="167951">
                  <a:extLst>
                    <a:ext uri="{9D8B030D-6E8A-4147-A177-3AD203B41FA5}">
                      <a16:colId xmlns:a16="http://schemas.microsoft.com/office/drawing/2014/main" val="2066466479"/>
                    </a:ext>
                  </a:extLst>
                </a:gridCol>
              </a:tblGrid>
              <a:tr h="29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dyna_id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type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time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orgin_row_id</a:t>
                      </a:r>
                      <a:endParaRPr lang="en-US" sz="10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origin_column_id</a:t>
                      </a:r>
                      <a:endParaRPr lang="en-US" sz="10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destination_row_id</a:t>
                      </a:r>
                      <a:endParaRPr lang="en-US" sz="10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destination_column_id</a:t>
                      </a:r>
                      <a:endParaRPr lang="en-US" sz="10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…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extLst>
                  <a:ext uri="{0D108BD9-81ED-4DB2-BD59-A6C34878D82A}">
                    <a16:rowId xmlns:a16="http://schemas.microsoft.com/office/drawing/2014/main" val="964789040"/>
                  </a:ext>
                </a:extLst>
              </a:tr>
              <a:tr h="29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state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2013-01-01T00:00:00Z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...</a:t>
                      </a:r>
                    </a:p>
                  </a:txBody>
                  <a:tcPr marL="6639" marR="6639" marT="6639" marB="0" anchor="ctr"/>
                </a:tc>
                <a:extLst>
                  <a:ext uri="{0D108BD9-81ED-4DB2-BD59-A6C34878D82A}">
                    <a16:rowId xmlns:a16="http://schemas.microsoft.com/office/drawing/2014/main" val="380559648"/>
                  </a:ext>
                </a:extLst>
              </a:tr>
              <a:tr h="29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state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2013-01-01T01:00:00Z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...</a:t>
                      </a:r>
                    </a:p>
                  </a:txBody>
                  <a:tcPr marL="6639" marR="6639" marT="6639" marB="0" anchor="ctr"/>
                </a:tc>
                <a:extLst>
                  <a:ext uri="{0D108BD9-81ED-4DB2-BD59-A6C34878D82A}">
                    <a16:rowId xmlns:a16="http://schemas.microsoft.com/office/drawing/2014/main" val="4193076695"/>
                  </a:ext>
                </a:extLst>
              </a:tr>
              <a:tr h="29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state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2013-01-01T02:00:00Z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...</a:t>
                      </a:r>
                    </a:p>
                  </a:txBody>
                  <a:tcPr marL="6639" marR="6639" marT="6639" marB="0" anchor="ctr"/>
                </a:tc>
                <a:extLst>
                  <a:ext uri="{0D108BD9-81ED-4DB2-BD59-A6C34878D82A}">
                    <a16:rowId xmlns:a16="http://schemas.microsoft.com/office/drawing/2014/main" val="4267840142"/>
                  </a:ext>
                </a:extLst>
              </a:tr>
              <a:tr h="29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state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2013-01-01T03:00:00Z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...</a:t>
                      </a:r>
                    </a:p>
                  </a:txBody>
                  <a:tcPr marL="6639" marR="6639" marT="6639" marB="0" anchor="ctr"/>
                </a:tc>
                <a:extLst>
                  <a:ext uri="{0D108BD9-81ED-4DB2-BD59-A6C34878D82A}">
                    <a16:rowId xmlns:a16="http://schemas.microsoft.com/office/drawing/2014/main" val="451635956"/>
                  </a:ext>
                </a:extLst>
              </a:tr>
              <a:tr h="292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state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2013-01-01T04:00:00Z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6639" marR="6639" marT="66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...</a:t>
                      </a:r>
                    </a:p>
                  </a:txBody>
                  <a:tcPr marL="6639" marR="6639" marT="6639" marB="0" anchor="ctr"/>
                </a:tc>
                <a:extLst>
                  <a:ext uri="{0D108BD9-81ED-4DB2-BD59-A6C34878D82A}">
                    <a16:rowId xmlns:a16="http://schemas.microsoft.com/office/drawing/2014/main" val="3349575860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F67014D2-CA67-4D32-BC13-3AAF640BE4F5}"/>
              </a:ext>
            </a:extLst>
          </p:cNvPr>
          <p:cNvSpPr txBox="1"/>
          <p:nvPr/>
        </p:nvSpPr>
        <p:spPr>
          <a:xfrm>
            <a:off x="8018003" y="6248821"/>
            <a:ext cx="1636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cs typeface="+mn-ea"/>
                <a:sym typeface="+mn-lt"/>
              </a:rPr>
              <a:t>基于网格的 </a:t>
            </a:r>
            <a:r>
              <a:rPr lang="en-US" altLang="zh-CN" sz="1200" dirty="0">
                <a:cs typeface="+mn-ea"/>
                <a:sym typeface="+mn-lt"/>
              </a:rPr>
              <a:t>OD </a:t>
            </a:r>
            <a:r>
              <a:rPr lang="zh-CN" altLang="en-US" sz="1200" dirty="0">
                <a:cs typeface="+mn-ea"/>
                <a:sym typeface="+mn-lt"/>
              </a:rPr>
              <a:t>关系</a:t>
            </a:r>
          </a:p>
        </p:txBody>
      </p:sp>
    </p:spTree>
    <p:extLst>
      <p:ext uri="{BB962C8B-B14F-4D97-AF65-F5344CB8AC3E}">
        <p14:creationId xmlns:p14="http://schemas.microsoft.com/office/powerpoint/2010/main" val="149366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915"/>
    </mc:Choice>
    <mc:Fallback xmlns="">
      <p:transition spd="slow" advTm="32915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810260"/>
            <a:ext cx="10515600" cy="1366520"/>
          </a:xfrm>
        </p:spPr>
        <p:txBody>
          <a:bodyPr>
            <a:normAutofit/>
          </a:bodyPr>
          <a:lstStyle/>
          <a:p>
            <a:pPr algn="just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6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）添加模型参数配置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 algn="just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修改 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/config/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task_config.json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框架介绍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添加新模型</a:t>
            </a:r>
          </a:p>
        </p:txBody>
      </p:sp>
      <p:pic>
        <p:nvPicPr>
          <p:cNvPr id="4" name="9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6945" y="2176780"/>
            <a:ext cx="10278745" cy="4467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218"/>
    </mc:Choice>
    <mc:Fallback xmlns="">
      <p:transition spd="slow" advTm="63218"/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9661" objId="4"/>
        <p14:stopEvt time="62098" objId="4"/>
      </p14:showEvtLst>
    </p:ext>
  </p:extLs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810260"/>
            <a:ext cx="10515600" cy="1697990"/>
          </a:xfrm>
        </p:spPr>
        <p:txBody>
          <a:bodyPr>
            <a:normAutofit/>
          </a:bodyPr>
          <a:lstStyle/>
          <a:p>
            <a:pPr algn="just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6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）添加模型参数配置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 algn="just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在 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/config/model/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目录下添加一个文件来设置新模型的默认参数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框架介绍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添加新模型</a:t>
            </a:r>
          </a:p>
        </p:txBody>
      </p:sp>
      <p:pic>
        <p:nvPicPr>
          <p:cNvPr id="5" name="10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6355" y="2174014"/>
            <a:ext cx="10279290" cy="4240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895"/>
    </mc:Choice>
    <mc:Fallback xmlns="">
      <p:transition spd="slow" advTm="94895"/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62704" objId="5"/>
        <p14:triggerEvt type="onClick" time="62704" objId="5"/>
        <p14:stopEvt time="86931" objId="5"/>
      </p14:showEvtLst>
    </p:ext>
  </p:extLs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800100"/>
            <a:ext cx="10515600" cy="1012825"/>
          </a:xfrm>
        </p:spPr>
        <p:txBody>
          <a:bodyPr>
            <a:normAutofit fontScale="92500"/>
          </a:bodyPr>
          <a:lstStyle/>
          <a:p>
            <a:pPr algn="just" fontAlgn="auto">
              <a:lnSpc>
                <a:spcPct val="100000"/>
              </a:lnSpc>
              <a:spcBef>
                <a:spcPts val="0"/>
              </a:spcBef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7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）运行模型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 algn="just">
              <a:lnSpc>
                <a:spcPct val="100000"/>
              </a:lnSpc>
              <a:spcBef>
                <a:spcPts val="0"/>
              </a:spcBef>
            </a:pP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详情见：</a:t>
            </a:r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https://bigscity-libcity-docs.readthedocs.io/en/latest/tutorial/add_model.html</a:t>
            </a:r>
          </a:p>
          <a:p>
            <a:pPr algn="just" fontAlgn="auto">
              <a:lnSpc>
                <a:spcPct val="100000"/>
              </a:lnSpc>
              <a:spcBef>
                <a:spcPts val="0"/>
              </a:spcBef>
            </a:pP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框架介绍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添加新模型</a:t>
            </a:r>
          </a:p>
        </p:txBody>
      </p:sp>
      <p:pic>
        <p:nvPicPr>
          <p:cNvPr id="5" name="11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1822" y="1570580"/>
            <a:ext cx="10968355" cy="5100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839"/>
    </mc:Choice>
    <mc:Fallback xmlns="">
      <p:transition spd="slow" advTm="43839"/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4631" objId="5"/>
        <p14:pauseEvt time="35014" objId="5"/>
        <p14:seekEvt time="35018" objId="5" seek="57586"/>
        <p14:resumeEvt time="35232" objId="5"/>
        <p14:pauseEvt time="36332" objId="5"/>
        <p14:seekEvt time="36334" objId="5" seek="77811"/>
        <p14:resumeEvt time="36477" objId="5"/>
        <p14:pauseEvt time="36988" objId="5"/>
        <p14:seekEvt time="36990" objId="5" seek="83394"/>
        <p14:resumeEvt time="37298" objId="5"/>
        <p14:pauseEvt time="38767" objId="5"/>
        <p14:seekEvt time="38769" objId="5" seek="87345"/>
        <p14:resumeEvt time="38878" objId="5"/>
        <p14:stopEvt time="43839" objId="5"/>
      </p14:showEvtLst>
    </p:ext>
  </p:extLs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93227"/>
            <a:ext cx="10515599" cy="5614482"/>
          </a:xfrm>
        </p:spPr>
        <p:txBody>
          <a:bodyPr>
            <a:normAutofit/>
          </a:bodyPr>
          <a:lstStyle/>
          <a:p>
            <a:pPr algn="just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基于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Ray Tune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第三方库实现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algn="just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执行方法：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 algn="just"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python hyper_tune.py --</a:t>
            </a:r>
            <a:r>
              <a:rPr lang="en-US" altLang="zh-CN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task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=[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task_name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] --</a:t>
            </a:r>
            <a:r>
              <a:rPr lang="en-US" altLang="zh-CN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model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=[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model_name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] --</a:t>
            </a:r>
            <a:r>
              <a:rPr lang="en-US" altLang="zh-CN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dataset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=[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dataset_name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] --</a:t>
            </a:r>
            <a:r>
              <a:rPr lang="en-US" altLang="zh-CN" dirty="0" err="1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space_file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=[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file_name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]</a:t>
            </a:r>
          </a:p>
          <a:p>
            <a:pPr lvl="1" algn="just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需要指定参数空间、调参方法等参数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 algn="just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自动根据模型在验证集上的表现，选取最优结果并保存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框架介绍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自动调参工具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566"/>
    </mc:Choice>
    <mc:Fallback xmlns="">
      <p:transition spd="slow" advTm="45566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93227"/>
            <a:ext cx="10515599" cy="1129249"/>
          </a:xfrm>
        </p:spPr>
        <p:txBody>
          <a:bodyPr>
            <a:normAutofit/>
          </a:bodyPr>
          <a:lstStyle/>
          <a:p>
            <a:pPr algn="just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搜索空间配置文件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框架介绍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自动调参工具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7FA95B-F886-4E81-9FCF-5FD6CF858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99" y="2222566"/>
            <a:ext cx="5708586" cy="29385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5F84833-FB95-4B8A-AE05-C884C5F5A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0353" y="2222566"/>
            <a:ext cx="4316336" cy="293859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9C5E3A8-264C-471F-B475-36D84A8EE9CA}"/>
              </a:ext>
            </a:extLst>
          </p:cNvPr>
          <p:cNvSpPr txBox="1"/>
          <p:nvPr/>
        </p:nvSpPr>
        <p:spPr>
          <a:xfrm>
            <a:off x="8411018" y="5196061"/>
            <a:ext cx="1435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002060"/>
                </a:solidFill>
              </a:rPr>
              <a:t>搜索空间类型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C90A452-D5F1-4AC3-8E09-01259D8229B9}"/>
              </a:ext>
            </a:extLst>
          </p:cNvPr>
          <p:cNvSpPr txBox="1"/>
          <p:nvPr/>
        </p:nvSpPr>
        <p:spPr>
          <a:xfrm>
            <a:off x="2904389" y="5196061"/>
            <a:ext cx="1435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002060"/>
                </a:solidFill>
              </a:rPr>
              <a:t>配置文件样例</a:t>
            </a:r>
          </a:p>
        </p:txBody>
      </p:sp>
    </p:spTree>
    <p:extLst>
      <p:ext uri="{BB962C8B-B14F-4D97-AF65-F5344CB8AC3E}">
        <p14:creationId xmlns:p14="http://schemas.microsoft.com/office/powerpoint/2010/main" val="419882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396"/>
    </mc:Choice>
    <mc:Fallback xmlns="">
      <p:transition spd="slow" advTm="76396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框架介绍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自动调参工具</a:t>
            </a:r>
          </a:p>
        </p:txBody>
      </p:sp>
      <p:pic>
        <p:nvPicPr>
          <p:cNvPr id="5" name="12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8040" y="1542911"/>
            <a:ext cx="10895919" cy="45196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889"/>
    </mc:Choice>
    <mc:Fallback xmlns="">
      <p:transition spd="slow" advTm="132889"/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4310" objId="5"/>
        <p14:pauseEvt time="42335" objId="5"/>
        <p14:seekEvt time="42335" objId="5" seek="37893"/>
        <p14:resumeEvt time="42335" objId="5"/>
        <p14:pauseEvt time="56543" objId="5"/>
        <p14:resumeEvt time="117966" objId="5"/>
        <p14:stopEvt time="132889" objId="5"/>
      </p14:showEvtLst>
    </p:ext>
  </p:extLs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框架介绍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自动调参工具</a:t>
            </a:r>
          </a:p>
        </p:txBody>
      </p:sp>
      <p:pic>
        <p:nvPicPr>
          <p:cNvPr id="1026" name="Picture 2" descr="../_images/hyper_tune2.png">
            <a:extLst>
              <a:ext uri="{FF2B5EF4-FFF2-40B4-BE49-F238E27FC236}">
                <a16:creationId xmlns:a16="http://schemas.microsoft.com/office/drawing/2014/main" id="{F32D4466-A1DB-4C79-BC95-B89A2C1AC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138" y="2370937"/>
            <a:ext cx="9477723" cy="2837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1831274-379C-46D7-A261-48542132A26D}"/>
              </a:ext>
            </a:extLst>
          </p:cNvPr>
          <p:cNvSpPr txBox="1"/>
          <p:nvPr/>
        </p:nvSpPr>
        <p:spPr>
          <a:xfrm>
            <a:off x="5378495" y="5278725"/>
            <a:ext cx="1435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002060"/>
                </a:solidFill>
              </a:rPr>
              <a:t>搜索结果图</a:t>
            </a:r>
          </a:p>
        </p:txBody>
      </p:sp>
    </p:spTree>
    <p:extLst>
      <p:ext uri="{BB962C8B-B14F-4D97-AF65-F5344CB8AC3E}">
        <p14:creationId xmlns:p14="http://schemas.microsoft.com/office/powerpoint/2010/main" val="339687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62"/>
    </mc:Choice>
    <mc:Fallback xmlns="">
      <p:transition spd="slow" advTm="28862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93227"/>
            <a:ext cx="10515599" cy="561448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借助 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中的 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VisHelper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类实现数据集可视化工具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）下载原子文件，放在 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raw_data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目录下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）运行可视化脚本，得到 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GeoJSON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文件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2" algn="just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命令：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python visualize.py --dataset [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dataset_name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] --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save_path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 [path]</a:t>
            </a:r>
          </a:p>
          <a:p>
            <a:pPr lvl="2" algn="just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脚本将把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.geo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和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.dyna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文件转化为 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GeoJSON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文件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2" algn="just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请确保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.geo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文件只有一个，且数据集中包含经纬度相关的信息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）使用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QGIS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等软件进行可视化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 algn="just"/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框架介绍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数据可视化工具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705"/>
    </mc:Choice>
    <mc:Fallback xmlns="">
      <p:transition spd="slow" advTm="38705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框架介绍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数据可视化工具</a:t>
            </a:r>
          </a:p>
        </p:txBody>
      </p:sp>
      <p:pic>
        <p:nvPicPr>
          <p:cNvPr id="3074" name="Picture 2" descr="../_images/data_visualization1.png">
            <a:extLst>
              <a:ext uri="{FF2B5EF4-FFF2-40B4-BE49-F238E27FC236}">
                <a16:creationId xmlns:a16="http://schemas.microsoft.com/office/drawing/2014/main" id="{5DAB12E0-95B3-481F-96B6-0638CFE82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864" y="1793121"/>
            <a:ext cx="7662272" cy="375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2B2036B-4DF3-4581-B077-2BA8CAB5D959}"/>
              </a:ext>
            </a:extLst>
          </p:cNvPr>
          <p:cNvSpPr txBox="1"/>
          <p:nvPr/>
        </p:nvSpPr>
        <p:spPr>
          <a:xfrm>
            <a:off x="4573668" y="5649923"/>
            <a:ext cx="3044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002060"/>
                </a:solidFill>
              </a:rPr>
              <a:t>Seattle </a:t>
            </a:r>
            <a:r>
              <a:rPr lang="zh-CN" altLang="en-US" sz="1600" dirty="0">
                <a:solidFill>
                  <a:srgbClr val="002060"/>
                </a:solidFill>
              </a:rPr>
              <a:t>数据集路网可视化结果</a:t>
            </a:r>
          </a:p>
        </p:txBody>
      </p:sp>
    </p:spTree>
    <p:extLst>
      <p:ext uri="{BB962C8B-B14F-4D97-AF65-F5344CB8AC3E}">
        <p14:creationId xmlns:p14="http://schemas.microsoft.com/office/powerpoint/2010/main" val="334399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14"/>
    </mc:Choice>
    <mc:Fallback xmlns="">
      <p:transition spd="slow" advTm="6614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2168C6F-C88A-4B3B-8F1C-9D4461BDB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515" y="2361260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敬请批评指正！</a:t>
            </a: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4C75A860-D23A-432B-B148-AC1B5892F4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4164118"/>
            <a:ext cx="11353800" cy="244216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3400" b="1" dirty="0">
                <a:latin typeface="Palatino Linotype" panose="02040502050505030304" pitchFamily="18" charset="0"/>
              </a:rPr>
              <a:t>王静远，北京航空航天大学</a:t>
            </a:r>
            <a:endParaRPr kumimoji="1" lang="en-US" altLang="zh-CN" sz="3400" b="1" dirty="0">
              <a:latin typeface="Palatino Linotype" panose="02040502050505030304" pitchFamily="18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3400" dirty="0">
                <a:latin typeface="Palatino Linotype" panose="02040502050505030304" pitchFamily="18" charset="0"/>
                <a:hlinkClick r:id="rId2"/>
              </a:rPr>
              <a:t>jywang@buaa.edu.cn</a:t>
            </a:r>
            <a:r>
              <a:rPr kumimoji="1" lang="zh-CN" altLang="en-US" sz="3400" dirty="0">
                <a:latin typeface="Palatino Linotype" panose="02040502050505030304" pitchFamily="18" charset="0"/>
              </a:rPr>
              <a:t>，</a:t>
            </a:r>
            <a:r>
              <a:rPr kumimoji="1" lang="en-US" altLang="zh-CN" sz="3400" dirty="0">
                <a:latin typeface="Palatino Linotype" panose="02040502050505030304" pitchFamily="18" charset="0"/>
                <a:hlinkClick r:id="rId3"/>
              </a:rPr>
              <a:t>http://www.bigcity.ai</a:t>
            </a:r>
            <a:r>
              <a:rPr kumimoji="1" lang="en-US" altLang="zh-CN" sz="3400" dirty="0">
                <a:latin typeface="Palatino Linotype" panose="02040502050505030304" pitchFamily="18" charset="0"/>
              </a:rPr>
              <a:t> </a:t>
            </a:r>
            <a:endParaRPr kumimoji="1" lang="en-US" altLang="zh-CN" dirty="0">
              <a:latin typeface="Palatino Linotype" panose="02040502050505030304" pitchFamily="18" charset="0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3600" b="1" dirty="0">
                <a:latin typeface="Palatino Linotype" panose="02040502050505030304" pitchFamily="18" charset="0"/>
              </a:rPr>
              <a:t>致谢：</a:t>
            </a:r>
            <a:endParaRPr kumimoji="1" lang="en-US" altLang="zh-CN" sz="3600" b="1" dirty="0">
              <a:latin typeface="Palatino Linotype" panose="02040502050505030304" pitchFamily="18" charset="0"/>
            </a:endParaRPr>
          </a:p>
          <a:p>
            <a:pPr>
              <a:lnSpc>
                <a:spcPct val="120000"/>
              </a:lnSpc>
            </a:pPr>
            <a:r>
              <a:rPr kumimoji="1" lang="zh-CN" altLang="en-US" dirty="0">
                <a:latin typeface="Palatino Linotype" panose="02040502050505030304" pitchFamily="18" charset="0"/>
              </a:rPr>
              <a:t>国家重点研发计划“城市多样化场景模式挖掘与态势认知”</a:t>
            </a:r>
            <a:r>
              <a:rPr kumimoji="1" lang="en-US" altLang="zh-CN" dirty="0">
                <a:latin typeface="Palatino Linotype" panose="02040502050505030304" pitchFamily="18" charset="0"/>
              </a:rPr>
              <a:t>(2019YFB2102103)</a:t>
            </a:r>
          </a:p>
          <a:p>
            <a:pPr>
              <a:lnSpc>
                <a:spcPct val="120000"/>
              </a:lnSpc>
            </a:pPr>
            <a:r>
              <a:rPr kumimoji="1" lang="zh-CN" altLang="en-US" dirty="0">
                <a:latin typeface="Palatino Linotype" panose="02040502050505030304" pitchFamily="18" charset="0"/>
              </a:rPr>
              <a:t>国家自然基金项目“基于深度学习的城市风险时空态势可解释预测研究”</a:t>
            </a:r>
            <a:r>
              <a:rPr kumimoji="1" lang="en-US" altLang="zh-CN" dirty="0">
                <a:latin typeface="Palatino Linotype" panose="02040502050505030304" pitchFamily="18" charset="0"/>
              </a:rPr>
              <a:t>(72171013)</a:t>
            </a:r>
          </a:p>
        </p:txBody>
      </p:sp>
    </p:spTree>
    <p:extLst>
      <p:ext uri="{BB962C8B-B14F-4D97-AF65-F5344CB8AC3E}">
        <p14:creationId xmlns:p14="http://schemas.microsoft.com/office/powerpoint/2010/main" val="1821170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77D5FE-1C02-43EC-BF0C-C07200BCB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3227"/>
            <a:ext cx="10515599" cy="3131585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数据预处理操作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个体交通轨迹预处理操作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2" algn="just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轨迹过滤：过滤掉不活跃的用户与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POI</a:t>
            </a:r>
          </a:p>
          <a:p>
            <a:pPr lvl="2" algn="just">
              <a:lnSpc>
                <a:spcPct val="150000"/>
              </a:lnSpc>
            </a:pPr>
            <a:r>
              <a:rPr lang="zh-CN" altLang="en-US" dirty="0">
                <a:latin typeface="Palatino Linotype"/>
                <a:ea typeface="微软雅黑"/>
                <a:cs typeface="+mn-ea"/>
                <a:sym typeface="+mn-lt"/>
              </a:rPr>
              <a:t>轨迹切割：时间</a:t>
            </a:r>
            <a:r>
              <a:rPr lang="en-US" altLang="zh-CN" dirty="0">
                <a:latin typeface="Palatino Linotype"/>
                <a:ea typeface="微软雅黑"/>
                <a:cs typeface="+mn-ea"/>
                <a:sym typeface="+mn-lt"/>
              </a:rPr>
              <a:t>/</a:t>
            </a:r>
            <a:r>
              <a:rPr lang="zh-CN" altLang="en-US" dirty="0">
                <a:latin typeface="Palatino Linotype"/>
                <a:ea typeface="微软雅黑"/>
                <a:cs typeface="+mn-ea"/>
                <a:sym typeface="+mn-lt"/>
              </a:rPr>
              <a:t>长度窗口对用户 </a:t>
            </a:r>
            <a:r>
              <a:rPr lang="en-US" altLang="zh-CN" dirty="0">
                <a:latin typeface="Palatino Linotype"/>
                <a:ea typeface="微软雅黑"/>
                <a:cs typeface="+mn-ea"/>
                <a:sym typeface="+mn-lt"/>
              </a:rPr>
              <a:t>check-in </a:t>
            </a:r>
            <a:r>
              <a:rPr lang="zh-CN" altLang="en-US" dirty="0">
                <a:latin typeface="Palatino Linotype"/>
                <a:ea typeface="微软雅黑"/>
                <a:cs typeface="+mn-ea"/>
                <a:sym typeface="+mn-lt"/>
              </a:rPr>
              <a:t>序列进行切割，形成轨迹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2" algn="just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轨迹补齐：将不定长的轨迹补齐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/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截断到固定长度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7BFAFDB-0E56-4402-9FF7-6CE4AF039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LibCity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框架介绍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数据模块</a:t>
            </a: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5DDB1E63-B83C-49C8-AF03-1B4F4F839974}"/>
              </a:ext>
            </a:extLst>
          </p:cNvPr>
          <p:cNvGrpSpPr/>
          <p:nvPr/>
        </p:nvGrpSpPr>
        <p:grpSpPr>
          <a:xfrm>
            <a:off x="8188997" y="4761723"/>
            <a:ext cx="2362744" cy="961954"/>
            <a:chOff x="7655597" y="4678792"/>
            <a:chExt cx="1831857" cy="740862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C5B9E7F3-F496-4689-9798-63BEAFFDF3C1}"/>
                </a:ext>
              </a:extLst>
            </p:cNvPr>
            <p:cNvSpPr/>
            <p:nvPr/>
          </p:nvSpPr>
          <p:spPr>
            <a:xfrm>
              <a:off x="7655597" y="4678792"/>
              <a:ext cx="126815" cy="1268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161A02D7-3CA4-44DF-A8E7-4C8F32A7A1EB}"/>
                </a:ext>
              </a:extLst>
            </p:cNvPr>
            <p:cNvSpPr/>
            <p:nvPr/>
          </p:nvSpPr>
          <p:spPr>
            <a:xfrm>
              <a:off x="8081858" y="4678792"/>
              <a:ext cx="126815" cy="1268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46BA360D-77E6-4736-ADBA-33FD9733A20C}"/>
                </a:ext>
              </a:extLst>
            </p:cNvPr>
            <p:cNvSpPr/>
            <p:nvPr/>
          </p:nvSpPr>
          <p:spPr>
            <a:xfrm>
              <a:off x="8508119" y="4678792"/>
              <a:ext cx="126815" cy="1268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582E59DD-1103-498E-A0AB-91800B69DA85}"/>
                </a:ext>
              </a:extLst>
            </p:cNvPr>
            <p:cNvSpPr/>
            <p:nvPr/>
          </p:nvSpPr>
          <p:spPr>
            <a:xfrm>
              <a:off x="8934380" y="4678792"/>
              <a:ext cx="126815" cy="12681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DDE2471C-89DE-4A8E-B53D-E21FAA893E94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>
              <a:off x="7782412" y="4742200"/>
              <a:ext cx="29944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378FE78B-B654-410D-A344-74F49636654A}"/>
                </a:ext>
              </a:extLst>
            </p:cNvPr>
            <p:cNvCxnSpPr>
              <a:stCxn id="9" idx="6"/>
              <a:endCxn id="10" idx="2"/>
            </p:cNvCxnSpPr>
            <p:nvPr/>
          </p:nvCxnSpPr>
          <p:spPr>
            <a:xfrm>
              <a:off x="8208673" y="4742200"/>
              <a:ext cx="29944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FCB4F00B-24DF-4E00-BB8F-5C8899AC58BB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8634934" y="4742200"/>
              <a:ext cx="299446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2A18F656-AAD1-4D6B-ABBD-B31485E9F122}"/>
                </a:ext>
              </a:extLst>
            </p:cNvPr>
            <p:cNvSpPr/>
            <p:nvPr/>
          </p:nvSpPr>
          <p:spPr>
            <a:xfrm>
              <a:off x="7655597" y="4988318"/>
              <a:ext cx="126815" cy="1268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88623FC-9D68-4CD6-B553-0C070211FAD2}"/>
                </a:ext>
              </a:extLst>
            </p:cNvPr>
            <p:cNvSpPr/>
            <p:nvPr/>
          </p:nvSpPr>
          <p:spPr>
            <a:xfrm>
              <a:off x="8081858" y="4988318"/>
              <a:ext cx="126815" cy="1268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B6751EC9-B389-4CD3-AA0B-1C903634B638}"/>
                </a:ext>
              </a:extLst>
            </p:cNvPr>
            <p:cNvSpPr/>
            <p:nvPr/>
          </p:nvSpPr>
          <p:spPr>
            <a:xfrm>
              <a:off x="8508119" y="4988318"/>
              <a:ext cx="126815" cy="1268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D22E418B-C8AD-44FA-9753-93AFFDAC52A0}"/>
                </a:ext>
              </a:extLst>
            </p:cNvPr>
            <p:cNvSpPr/>
            <p:nvPr/>
          </p:nvSpPr>
          <p:spPr>
            <a:xfrm>
              <a:off x="8934380" y="4988318"/>
              <a:ext cx="126815" cy="1268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09267260-2B3F-4CD2-8C0D-5F57995251BB}"/>
                </a:ext>
              </a:extLst>
            </p:cNvPr>
            <p:cNvCxnSpPr>
              <a:stCxn id="19" idx="6"/>
              <a:endCxn id="20" idx="2"/>
            </p:cNvCxnSpPr>
            <p:nvPr/>
          </p:nvCxnSpPr>
          <p:spPr>
            <a:xfrm>
              <a:off x="7782412" y="5051726"/>
              <a:ext cx="29944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DAFBAF45-5406-414A-B756-EF8496BA3D06}"/>
                </a:ext>
              </a:extLst>
            </p:cNvPr>
            <p:cNvCxnSpPr>
              <a:stCxn id="20" idx="6"/>
              <a:endCxn id="21" idx="2"/>
            </p:cNvCxnSpPr>
            <p:nvPr/>
          </p:nvCxnSpPr>
          <p:spPr>
            <a:xfrm>
              <a:off x="8208673" y="5051726"/>
              <a:ext cx="29944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DD2C60D6-D12B-47B7-940E-D9AF9020B7AC}"/>
                </a:ext>
              </a:extLst>
            </p:cNvPr>
            <p:cNvCxnSpPr>
              <a:cxnSpLocks/>
              <a:stCxn id="21" idx="6"/>
              <a:endCxn id="22" idx="2"/>
            </p:cNvCxnSpPr>
            <p:nvPr/>
          </p:nvCxnSpPr>
          <p:spPr>
            <a:xfrm>
              <a:off x="8634934" y="5051726"/>
              <a:ext cx="29944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D78D5D37-0BBB-493D-8710-7567BE4FEC1F}"/>
                </a:ext>
              </a:extLst>
            </p:cNvPr>
            <p:cNvSpPr/>
            <p:nvPr/>
          </p:nvSpPr>
          <p:spPr>
            <a:xfrm>
              <a:off x="7655597" y="5292839"/>
              <a:ext cx="126815" cy="1268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38053EDA-0315-4C2A-A3E9-81FC95258D7B}"/>
                </a:ext>
              </a:extLst>
            </p:cNvPr>
            <p:cNvSpPr/>
            <p:nvPr/>
          </p:nvSpPr>
          <p:spPr>
            <a:xfrm>
              <a:off x="8081857" y="5292839"/>
              <a:ext cx="126815" cy="1268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6E609E19-5C02-4020-A0F4-447FA2CB8381}"/>
                </a:ext>
              </a:extLst>
            </p:cNvPr>
            <p:cNvSpPr/>
            <p:nvPr/>
          </p:nvSpPr>
          <p:spPr>
            <a:xfrm>
              <a:off x="8508117" y="5292839"/>
              <a:ext cx="126815" cy="1268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1D49634C-185E-4E2A-AA38-B1A5ED6FA27F}"/>
                </a:ext>
              </a:extLst>
            </p:cNvPr>
            <p:cNvSpPr/>
            <p:nvPr/>
          </p:nvSpPr>
          <p:spPr>
            <a:xfrm>
              <a:off x="8934377" y="5292839"/>
              <a:ext cx="126815" cy="1268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DFA2BCD0-F9C7-4B64-8CB1-7623E18523B3}"/>
                </a:ext>
              </a:extLst>
            </p:cNvPr>
            <p:cNvCxnSpPr>
              <a:stCxn id="26" idx="6"/>
              <a:endCxn id="27" idx="2"/>
            </p:cNvCxnSpPr>
            <p:nvPr/>
          </p:nvCxnSpPr>
          <p:spPr>
            <a:xfrm>
              <a:off x="7782412" y="5356247"/>
              <a:ext cx="29944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485D121D-1D69-4695-9412-1D4711CC5B93}"/>
                </a:ext>
              </a:extLst>
            </p:cNvPr>
            <p:cNvCxnSpPr>
              <a:stCxn id="27" idx="6"/>
              <a:endCxn id="28" idx="2"/>
            </p:cNvCxnSpPr>
            <p:nvPr/>
          </p:nvCxnSpPr>
          <p:spPr>
            <a:xfrm>
              <a:off x="8208672" y="5356247"/>
              <a:ext cx="29944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8D8086A6-05C7-4D2A-AD43-B63AD9A2E3C2}"/>
                </a:ext>
              </a:extLst>
            </p:cNvPr>
            <p:cNvCxnSpPr>
              <a:cxnSpLocks/>
              <a:stCxn id="28" idx="6"/>
              <a:endCxn id="29" idx="2"/>
            </p:cNvCxnSpPr>
            <p:nvPr/>
          </p:nvCxnSpPr>
          <p:spPr>
            <a:xfrm>
              <a:off x="8634932" y="5356247"/>
              <a:ext cx="29944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36C26351-A823-4437-A1AE-DB34ADDDEBA6}"/>
                </a:ext>
              </a:extLst>
            </p:cNvPr>
            <p:cNvSpPr/>
            <p:nvPr/>
          </p:nvSpPr>
          <p:spPr>
            <a:xfrm>
              <a:off x="9360638" y="5292839"/>
              <a:ext cx="126815" cy="12681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DB64299A-BCF2-454F-AB73-F59B53A56F17}"/>
                </a:ext>
              </a:extLst>
            </p:cNvPr>
            <p:cNvCxnSpPr>
              <a:cxnSpLocks/>
              <a:stCxn id="29" idx="6"/>
              <a:endCxn id="34" idx="2"/>
            </p:cNvCxnSpPr>
            <p:nvPr/>
          </p:nvCxnSpPr>
          <p:spPr>
            <a:xfrm>
              <a:off x="9061192" y="5356247"/>
              <a:ext cx="299446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3D18ABA6-06FC-4FBA-8E52-DCF082848C0D}"/>
                </a:ext>
              </a:extLst>
            </p:cNvPr>
            <p:cNvSpPr/>
            <p:nvPr/>
          </p:nvSpPr>
          <p:spPr>
            <a:xfrm>
              <a:off x="9360639" y="4988318"/>
              <a:ext cx="126815" cy="1268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14B7E8AE-3B92-4CE9-ACCF-EC71F7F5B0A3}"/>
                </a:ext>
              </a:extLst>
            </p:cNvPr>
            <p:cNvSpPr/>
            <p:nvPr/>
          </p:nvSpPr>
          <p:spPr>
            <a:xfrm>
              <a:off x="9360639" y="4678792"/>
              <a:ext cx="126815" cy="12681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2AEA58BE-644E-4046-B516-9F2C1D164504}"/>
                </a:ext>
              </a:extLst>
            </p:cNvPr>
            <p:cNvCxnSpPr>
              <a:cxnSpLocks/>
              <a:stCxn id="11" idx="6"/>
              <a:endCxn id="40" idx="2"/>
            </p:cNvCxnSpPr>
            <p:nvPr/>
          </p:nvCxnSpPr>
          <p:spPr>
            <a:xfrm>
              <a:off x="9061195" y="4742200"/>
              <a:ext cx="299444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0239F395-A5F5-439B-B03A-21F2429B0E04}"/>
                </a:ext>
              </a:extLst>
            </p:cNvPr>
            <p:cNvCxnSpPr>
              <a:cxnSpLocks/>
              <a:stCxn id="22" idx="6"/>
              <a:endCxn id="39" idx="2"/>
            </p:cNvCxnSpPr>
            <p:nvPr/>
          </p:nvCxnSpPr>
          <p:spPr>
            <a:xfrm>
              <a:off x="9061195" y="5051726"/>
              <a:ext cx="299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文本框 52">
            <a:extLst>
              <a:ext uri="{FF2B5EF4-FFF2-40B4-BE49-F238E27FC236}">
                <a16:creationId xmlns:a16="http://schemas.microsoft.com/office/drawing/2014/main" id="{98B22D0C-338F-4792-A7AC-DCB8267A362B}"/>
              </a:ext>
            </a:extLst>
          </p:cNvPr>
          <p:cNvSpPr txBox="1"/>
          <p:nvPr/>
        </p:nvSpPr>
        <p:spPr>
          <a:xfrm>
            <a:off x="8552282" y="6121292"/>
            <a:ext cx="1636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cs typeface="+mn-ea"/>
                <a:sym typeface="+mn-lt"/>
              </a:rPr>
              <a:t>轨迹补齐</a:t>
            </a:r>
          </a:p>
        </p:txBody>
      </p:sp>
      <p:graphicFrame>
        <p:nvGraphicFramePr>
          <p:cNvPr id="54" name="表格 53">
            <a:extLst>
              <a:ext uri="{FF2B5EF4-FFF2-40B4-BE49-F238E27FC236}">
                <a16:creationId xmlns:a16="http://schemas.microsoft.com/office/drawing/2014/main" id="{A071E444-FF06-40F6-9D55-3C2C53148314}"/>
              </a:ext>
            </a:extLst>
          </p:cNvPr>
          <p:cNvGraphicFramePr>
            <a:graphicFrameLocks noGrp="1"/>
          </p:cNvGraphicFramePr>
          <p:nvPr/>
        </p:nvGraphicFramePr>
        <p:xfrm>
          <a:off x="1251639" y="4416020"/>
          <a:ext cx="4784170" cy="165336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699405">
                  <a:extLst>
                    <a:ext uri="{9D8B030D-6E8A-4147-A177-3AD203B41FA5}">
                      <a16:colId xmlns:a16="http://schemas.microsoft.com/office/drawing/2014/main" val="840548502"/>
                    </a:ext>
                  </a:extLst>
                </a:gridCol>
                <a:gridCol w="794260">
                  <a:extLst>
                    <a:ext uri="{9D8B030D-6E8A-4147-A177-3AD203B41FA5}">
                      <a16:colId xmlns:a16="http://schemas.microsoft.com/office/drawing/2014/main" val="4039481547"/>
                    </a:ext>
                  </a:extLst>
                </a:gridCol>
                <a:gridCol w="1628566">
                  <a:extLst>
                    <a:ext uri="{9D8B030D-6E8A-4147-A177-3AD203B41FA5}">
                      <a16:colId xmlns:a16="http://schemas.microsoft.com/office/drawing/2014/main" val="440314888"/>
                    </a:ext>
                  </a:extLst>
                </a:gridCol>
                <a:gridCol w="760888">
                  <a:extLst>
                    <a:ext uri="{9D8B030D-6E8A-4147-A177-3AD203B41FA5}">
                      <a16:colId xmlns:a16="http://schemas.microsoft.com/office/drawing/2014/main" val="2433870131"/>
                    </a:ext>
                  </a:extLst>
                </a:gridCol>
                <a:gridCol w="901051">
                  <a:extLst>
                    <a:ext uri="{9D8B030D-6E8A-4147-A177-3AD203B41FA5}">
                      <a16:colId xmlns:a16="http://schemas.microsoft.com/office/drawing/2014/main" val="4106060431"/>
                    </a:ext>
                  </a:extLst>
                </a:gridCol>
              </a:tblGrid>
              <a:tr h="2755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dyna_id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type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time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entity_id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location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6824761"/>
                  </a:ext>
                </a:extLst>
              </a:tr>
              <a:tr h="2755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trajectory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2009-02-04T05:17:38Z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138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9056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7787114"/>
                  </a:ext>
                </a:extLst>
              </a:tr>
              <a:tr h="2755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trajectory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2009-02-05T06:27:43Z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8904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0464986"/>
                  </a:ext>
                </a:extLst>
              </a:tr>
              <a:tr h="2755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trajectory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2009-02-17T19:28:30Z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8957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4518382"/>
                  </a:ext>
                </a:extLst>
              </a:tr>
              <a:tr h="2755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3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trajectory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2009-02-17T19:31:59Z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8956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956910"/>
                  </a:ext>
                </a:extLst>
              </a:tr>
              <a:tr h="2755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trajectory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2009-02-18T18:50:55Z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9208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84094533"/>
                  </a:ext>
                </a:extLst>
              </a:tr>
            </a:tbl>
          </a:graphicData>
        </a:graphic>
      </p:graphicFrame>
      <p:sp>
        <p:nvSpPr>
          <p:cNvPr id="55" name="文本框 54">
            <a:extLst>
              <a:ext uri="{FF2B5EF4-FFF2-40B4-BE49-F238E27FC236}">
                <a16:creationId xmlns:a16="http://schemas.microsoft.com/office/drawing/2014/main" id="{111CBF9C-3245-44A8-A990-B826287DFD74}"/>
              </a:ext>
            </a:extLst>
          </p:cNvPr>
          <p:cNvSpPr txBox="1"/>
          <p:nvPr/>
        </p:nvSpPr>
        <p:spPr>
          <a:xfrm>
            <a:off x="2278518" y="6121292"/>
            <a:ext cx="2730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轨迹数据实质是 </a:t>
            </a:r>
            <a:r>
              <a:rPr lang="en-US" altLang="zh-CN" sz="1200" dirty="0"/>
              <a:t>check-in </a:t>
            </a:r>
            <a:r>
              <a:rPr lang="zh-CN" altLang="en-US" sz="1200" dirty="0"/>
              <a:t>记录的堆叠，</a:t>
            </a:r>
            <a:endParaRPr lang="en-US" altLang="zh-CN" sz="1200" dirty="0"/>
          </a:p>
          <a:p>
            <a:pPr algn="ctr"/>
            <a:r>
              <a:rPr lang="zh-CN" altLang="en-US" sz="1200" dirty="0"/>
              <a:t>因此需要进行切割还原轨迹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274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113"/>
    </mc:Choice>
    <mc:Fallback xmlns="">
      <p:transition spd="slow" advTm="1351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6|39.7|0.4|27.8|0.4|34.2|1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2|0.4|0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4|7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7.4|43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b3a4198-84ce-4a53-9abf-e6a22274c87a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b3a4198-84ce-4a53-9abf-e6a22274c87a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d0a95b8-e804-48c8-9c63-b59a3c103f8a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1uhw4nsa">
      <a:majorFont>
        <a:latin typeface="Palatino Linotype"/>
        <a:ea typeface="微软雅黑"/>
        <a:cs typeface=""/>
      </a:majorFont>
      <a:minorFont>
        <a:latin typeface="Palatino Linotype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5" id="{B3BCA805-F181-F24C-9B83-2D365D93617E}" vid="{C12C1BD3-19C8-E242-92E7-B7B3941D98B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可解释预测_v20200912</Template>
  <TotalTime>3565</TotalTime>
  <Words>7541</Words>
  <Application>Microsoft Office PowerPoint</Application>
  <PresentationFormat>宽屏</PresentationFormat>
  <Paragraphs>2150</Paragraphs>
  <Slides>89</Slides>
  <Notes>88</Notes>
  <HiddenSlides>0</HiddenSlides>
  <MMClips>12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89</vt:i4>
      </vt:variant>
    </vt:vector>
  </HeadingPairs>
  <TitlesOfParts>
    <vt:vector size="98" baseType="lpstr">
      <vt:lpstr>等线</vt:lpstr>
      <vt:lpstr>宋体</vt:lpstr>
      <vt:lpstr>Microsoft YaHei</vt:lpstr>
      <vt:lpstr>Microsoft YaHei</vt:lpstr>
      <vt:lpstr>Arial</vt:lpstr>
      <vt:lpstr>Cambria Math</vt:lpstr>
      <vt:lpstr>Palatino Linotype</vt:lpstr>
      <vt:lpstr>Times New Roman</vt:lpstr>
      <vt:lpstr>Office 主题</vt:lpstr>
      <vt:lpstr>The Tutorial of LibCity</vt:lpstr>
      <vt:lpstr>报告目录</vt:lpstr>
      <vt:lpstr>LibCity 框架介绍 – 整体架构 </vt:lpstr>
      <vt:lpstr>LibCity 框架介绍 – 数据模块</vt:lpstr>
      <vt:lpstr>LibCity 框架介绍 – 数据模块</vt:lpstr>
      <vt:lpstr>LibCity 框架介绍 – 数据模块</vt:lpstr>
      <vt:lpstr>LibCity 框架介绍 – 数据模块</vt:lpstr>
      <vt:lpstr>LibCity 框架介绍 – 数据模块</vt:lpstr>
      <vt:lpstr>LibCity 框架介绍 – 数据模块</vt:lpstr>
      <vt:lpstr>LibCity 框架介绍 – 数据模块</vt:lpstr>
      <vt:lpstr>LibCity 框架介绍 – 数据模块</vt:lpstr>
      <vt:lpstr>LibCity 框架介绍 – 评估模块</vt:lpstr>
      <vt:lpstr>LibCity 框架介绍 – 模型模块</vt:lpstr>
      <vt:lpstr>LibCity 框架介绍 – 整体架构 </vt:lpstr>
      <vt:lpstr>LibCity 框架介绍 – 配置模块</vt:lpstr>
      <vt:lpstr>LibCity 框架介绍 – 配置模块</vt:lpstr>
      <vt:lpstr>LibCity 框架介绍 – 配置模块</vt:lpstr>
      <vt:lpstr>LibCity 框架介绍 – 配置模块</vt:lpstr>
      <vt:lpstr>LibCity 框架介绍 – 配置模块</vt:lpstr>
      <vt:lpstr>LibCity 框架介绍 – 配置模块</vt:lpstr>
      <vt:lpstr>LibCity 框架介绍 – 执行模块</vt:lpstr>
      <vt:lpstr>LibCity 框架介绍 – 执行模块</vt:lpstr>
      <vt:lpstr>LibCity 框架介绍 – 目录文件结构</vt:lpstr>
      <vt:lpstr>报告目录</vt:lpstr>
      <vt:lpstr>LibCity 任务介绍 – 任务列表</vt:lpstr>
      <vt:lpstr>LibCity 任务介绍 – 交通状态预测</vt:lpstr>
      <vt:lpstr>LibCity 任务介绍 – 交通状态预测</vt:lpstr>
      <vt:lpstr>LibCity 任务介绍 – 交通状态预测</vt:lpstr>
      <vt:lpstr>LibCity 任务介绍 – 交通状态预测</vt:lpstr>
      <vt:lpstr>LibCity 任务介绍 – 交通状态预测</vt:lpstr>
      <vt:lpstr>LibCity 任务介绍 – 交通状态预测</vt:lpstr>
      <vt:lpstr>LibCity 任务介绍 – 交通状态预测</vt:lpstr>
      <vt:lpstr>LibCity 任务介绍 – 交通状态预测</vt:lpstr>
      <vt:lpstr>LibCity 任务介绍 – 交通状态预测</vt:lpstr>
      <vt:lpstr>LibCity 任务介绍 – 交通状态预测</vt:lpstr>
      <vt:lpstr>LibCity 任务介绍 – 轨迹 POI 推荐</vt:lpstr>
      <vt:lpstr>LibCity 任务介绍 – 轨迹 POI 推荐</vt:lpstr>
      <vt:lpstr>LibCity 任务介绍 – 轨迹 POI 推荐</vt:lpstr>
      <vt:lpstr>LibCity 任务介绍 – 轨迹 POI 推荐</vt:lpstr>
      <vt:lpstr>LibCity 任务介绍 – 轨迹 POI 推荐</vt:lpstr>
      <vt:lpstr>LibCity 任务介绍 – 轨迹 POI 推荐</vt:lpstr>
      <vt:lpstr>LibCity 任务介绍 – 轨迹 POI 推荐</vt:lpstr>
      <vt:lpstr>LibCity 任务介绍 – 轨迹 POI 推荐</vt:lpstr>
      <vt:lpstr>LibCity 任务介绍 – 到达时间预测（ETA）</vt:lpstr>
      <vt:lpstr>LibCity 任务介绍 – 到达时间预测（ETA）</vt:lpstr>
      <vt:lpstr>LibCity 任务介绍 – 到达时间预测（ETA）</vt:lpstr>
      <vt:lpstr>LibCity 任务介绍 – 到达时间预测（ETA）</vt:lpstr>
      <vt:lpstr>LibCity 任务介绍 – 到达时间预测（ETA）</vt:lpstr>
      <vt:lpstr>LibCity 任务介绍 – 到达时间预测（ETA）</vt:lpstr>
      <vt:lpstr>LibCity 任务介绍 – 到达时间预测（ETA）</vt:lpstr>
      <vt:lpstr>LibCity 任务介绍 – 到达时间预测（ETA）</vt:lpstr>
      <vt:lpstr>LibCity 任务介绍 – 路网匹配</vt:lpstr>
      <vt:lpstr>LibCity 任务介绍 – 路网匹配</vt:lpstr>
      <vt:lpstr>LibCity 任务介绍 – 路网匹配</vt:lpstr>
      <vt:lpstr>LibCity 任务介绍 – 路网匹配</vt:lpstr>
      <vt:lpstr>LibCity 任务介绍 – 路网匹配</vt:lpstr>
      <vt:lpstr>LibCity 任务介绍 – 路网匹配</vt:lpstr>
      <vt:lpstr>LibCity 任务介绍 – 路网表征</vt:lpstr>
      <vt:lpstr>LibCity 任务介绍 – 路网表征</vt:lpstr>
      <vt:lpstr>LibCity 任务介绍 – 路网表征</vt:lpstr>
      <vt:lpstr>LibCity 任务介绍 – 路网表征</vt:lpstr>
      <vt:lpstr>LibCity 任务介绍 – 路网表征</vt:lpstr>
      <vt:lpstr>LibCity 任务介绍 – 路网表征</vt:lpstr>
      <vt:lpstr>报告目录</vt:lpstr>
      <vt:lpstr>LibCity 入门教程</vt:lpstr>
      <vt:lpstr>LibCity 框架介绍 – 安装与快速上手</vt:lpstr>
      <vt:lpstr>LibCity 框架介绍 – 安装与快速上手</vt:lpstr>
      <vt:lpstr>LibCity 框架介绍 – 安装 LibCity</vt:lpstr>
      <vt:lpstr>LibCity 框架介绍 – 安装 LibCity</vt:lpstr>
      <vt:lpstr>LibCity 框架介绍 – 运行基线模型</vt:lpstr>
      <vt:lpstr>LibCity 框架介绍 – 运行基线模型</vt:lpstr>
      <vt:lpstr>LibCity 框架介绍 – 运行基线模型</vt:lpstr>
      <vt:lpstr>LibCity 框架介绍 – 添加新模型</vt:lpstr>
      <vt:lpstr>LibCity 框架介绍 – 添加新模型</vt:lpstr>
      <vt:lpstr>LibCity 框架介绍 – 添加新模型</vt:lpstr>
      <vt:lpstr>LibCity 框架介绍 – 添加新模型</vt:lpstr>
      <vt:lpstr>LibCity 框架介绍 – 添加新模型</vt:lpstr>
      <vt:lpstr>LibCity 框架介绍 – 添加新模型</vt:lpstr>
      <vt:lpstr>LibCity 框架介绍 – 添加新模型</vt:lpstr>
      <vt:lpstr>LibCity 框架介绍 – 添加新模型</vt:lpstr>
      <vt:lpstr>LibCity 框架介绍 – 添加新模型</vt:lpstr>
      <vt:lpstr>LibCity 框架介绍 – 添加新模型</vt:lpstr>
      <vt:lpstr>LibCity 框架介绍 – 自动调参工具</vt:lpstr>
      <vt:lpstr>LibCity 框架介绍 – 自动调参工具</vt:lpstr>
      <vt:lpstr>LibCity 框架介绍 – 自动调参工具</vt:lpstr>
      <vt:lpstr>LibCity 框架介绍 – 自动调参工具</vt:lpstr>
      <vt:lpstr>LibCity 框架介绍 – 数据可视化工具</vt:lpstr>
      <vt:lpstr>LibCity 框架介绍 – 数据可视化工具</vt:lpstr>
      <vt:lpstr>敬请批评指正！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蒋 炆峻</dc:creator>
  <cp:lastModifiedBy>姜 佳伟</cp:lastModifiedBy>
  <cp:revision>1014</cp:revision>
  <dcterms:created xsi:type="dcterms:W3CDTF">2021-09-30T08:33:23Z</dcterms:created>
  <dcterms:modified xsi:type="dcterms:W3CDTF">2021-11-02T15:50:11Z</dcterms:modified>
</cp:coreProperties>
</file>